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5" r:id="rId18"/>
    <p:sldId id="272" r:id="rId19"/>
    <p:sldId id="273" r:id="rId20"/>
    <p:sldId id="274" r:id="rId21"/>
    <p:sldId id="281" r:id="rId22"/>
    <p:sldId id="286" r:id="rId23"/>
    <p:sldId id="279" r:id="rId24"/>
    <p:sldId id="282" r:id="rId25"/>
    <p:sldId id="278" r:id="rId26"/>
    <p:sldId id="277" r:id="rId27"/>
    <p:sldId id="284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89" autoAdjust="0"/>
  </p:normalViewPr>
  <p:slideViewPr>
    <p:cSldViewPr>
      <p:cViewPr>
        <p:scale>
          <a:sx n="107" d="100"/>
          <a:sy n="107" d="100"/>
        </p:scale>
        <p:origin x="-165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BCB96-AAE2-419D-8B9F-338B8FD6873A}" type="datetimeFigureOut">
              <a:rPr lang="en-GB" smtClean="0"/>
              <a:t>25/06/2012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B11E8-AA1C-4BD2-B268-B2658CB63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5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2F830-F661-4740-AE45-451795D9BD93}" type="datetimeFigureOut">
              <a:rPr lang="en-GB" smtClean="0"/>
              <a:t>25/06/2012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4943C-1B1F-4E13-82FE-B8B491F2E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1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943C-1B1F-4E13-82FE-B8B491F2EB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8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9F70-04FE-4734-AD3A-6B7D66D7A21F}" type="datetimeFigureOut">
              <a:rPr lang="en-GB" smtClean="0"/>
              <a:t>25/06/2012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4213-0085-451F-B92E-0D6113B1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02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9F70-04FE-4734-AD3A-6B7D66D7A21F}" type="datetimeFigureOut">
              <a:rPr lang="en-GB" smtClean="0"/>
              <a:t>25/06/2012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4213-0085-451F-B92E-0D6113B1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07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9F70-04FE-4734-AD3A-6B7D66D7A21F}" type="datetimeFigureOut">
              <a:rPr lang="en-GB" smtClean="0"/>
              <a:t>25/06/2012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4213-0085-451F-B92E-0D6113B1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5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9F70-04FE-4734-AD3A-6B7D66D7A21F}" type="datetimeFigureOut">
              <a:rPr lang="en-GB" smtClean="0"/>
              <a:t>25/06/2012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4213-0085-451F-B92E-0D6113B1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1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9F70-04FE-4734-AD3A-6B7D66D7A21F}" type="datetimeFigureOut">
              <a:rPr lang="en-GB" smtClean="0"/>
              <a:t>25/06/2012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4213-0085-451F-B92E-0D6113B1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2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9F70-04FE-4734-AD3A-6B7D66D7A21F}" type="datetimeFigureOut">
              <a:rPr lang="en-GB" smtClean="0"/>
              <a:t>25/06/2012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4213-0085-451F-B92E-0D6113B1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07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9F70-04FE-4734-AD3A-6B7D66D7A21F}" type="datetimeFigureOut">
              <a:rPr lang="en-GB" smtClean="0"/>
              <a:t>25/06/2012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4213-0085-451F-B92E-0D6113B1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9F70-04FE-4734-AD3A-6B7D66D7A21F}" type="datetimeFigureOut">
              <a:rPr lang="en-GB" smtClean="0"/>
              <a:t>25/06/2012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4213-0085-451F-B92E-0D6113B1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46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9F70-04FE-4734-AD3A-6B7D66D7A21F}" type="datetimeFigureOut">
              <a:rPr lang="en-GB" smtClean="0"/>
              <a:t>25/06/2012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4213-0085-451F-B92E-0D6113B1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73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9F70-04FE-4734-AD3A-6B7D66D7A21F}" type="datetimeFigureOut">
              <a:rPr lang="en-GB" smtClean="0"/>
              <a:t>25/06/2012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4213-0085-451F-B92E-0D6113B1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32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9F70-04FE-4734-AD3A-6B7D66D7A21F}" type="datetimeFigureOut">
              <a:rPr lang="en-GB" smtClean="0"/>
              <a:t>25/06/2012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4213-0085-451F-B92E-0D6113B1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47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19F70-04FE-4734-AD3A-6B7D66D7A21F}" type="datetimeFigureOut">
              <a:rPr lang="en-GB" smtClean="0"/>
              <a:t>25/06/2012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F4213-0085-451F-B92E-0D6113B1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3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Once upon a time….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Each wished to stand apart </a:t>
            </a:r>
            <a:endParaRPr lang="en-GB" dirty="0"/>
          </a:p>
        </p:txBody>
      </p:sp>
      <p:pic>
        <p:nvPicPr>
          <p:cNvPr id="6148" name="Picture 4" descr="http://farm1.staticflickr.com/104/288956486_ef579e950a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546408" cy="531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to overcome these internal battles? </a:t>
            </a:r>
            <a:endParaRPr lang="en-GB" dirty="0"/>
          </a:p>
        </p:txBody>
      </p:sp>
      <p:pic>
        <p:nvPicPr>
          <p:cNvPr id="7170" name="Picture 2" descr="http://farm1.staticflickr.com/47/164428464_7908a5d0e8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60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Aha! Inspiration! </a:t>
            </a:r>
            <a:br>
              <a:rPr lang="en-GB" dirty="0" smtClean="0"/>
            </a:br>
            <a:r>
              <a:rPr lang="en-GB" dirty="0" smtClean="0"/>
              <a:t>A content management system!</a:t>
            </a:r>
            <a:endParaRPr lang="en-GB" dirty="0"/>
          </a:p>
        </p:txBody>
      </p:sp>
      <p:pic>
        <p:nvPicPr>
          <p:cNvPr id="8194" name="Picture 2" descr="http://edinburghuniversity.smugmug.com/Events/Special-Events/Installation-of-Ian-MacWhirter/MG2731/919947145_gCfKw-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18" y="1484784"/>
            <a:ext cx="3437298" cy="484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Website for strangers of all nations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5954713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 he asked a select group of magicians to make it happen </a:t>
            </a:r>
            <a:endParaRPr lang="en-GB" dirty="0"/>
          </a:p>
        </p:txBody>
      </p:sp>
      <p:pic>
        <p:nvPicPr>
          <p:cNvPr id="5" name="Picture 4" descr="http://farm2.staticflickr.com/1155/3170421424_470421963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91" y="1700807"/>
            <a:ext cx="6264696" cy="441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rm6.staticflickr.com/5294/5479865556_336471c91a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66" y="1340768"/>
            <a:ext cx="770766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They travelled the fiefdoms, asking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684076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Who will visit your website?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What do they </a:t>
            </a:r>
            <a:r>
              <a:rPr lang="en-GB" dirty="0" smtClean="0">
                <a:solidFill>
                  <a:schemeClr val="bg1"/>
                </a:solidFill>
              </a:rPr>
              <a:t>want?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What do you </a:t>
            </a:r>
            <a:r>
              <a:rPr lang="en-GB" dirty="0" smtClean="0">
                <a:solidFill>
                  <a:schemeClr val="bg1"/>
                </a:solidFill>
              </a:rPr>
              <a:t>really want </a:t>
            </a:r>
            <a:r>
              <a:rPr lang="en-GB" dirty="0">
                <a:solidFill>
                  <a:schemeClr val="bg1"/>
                </a:solidFill>
              </a:rPr>
              <a:t>for </a:t>
            </a:r>
            <a:r>
              <a:rPr lang="en-GB" dirty="0" smtClean="0">
                <a:solidFill>
                  <a:schemeClr val="bg1"/>
                </a:solidFill>
              </a:rPr>
              <a:t>them?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And so it came to pass, a new website and publishing framework was born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2008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Central site- studying theme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3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short.superbreak.com/wp-content/uploads/2012/02/queens-jubile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  <a14:imgEffect>
                      <a14:brightnessContrast bright="-25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92528"/>
            <a:ext cx="7560840" cy="506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3 years later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39341"/>
            <a:ext cx="7365504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50 units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500 editors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90% Information Services Group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83% Corporate Services Group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75 % Student &amp; Academic Services Group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70% Schools &amp; Colleges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arm6.staticflickr.com/5303/5689523695_b335b629c7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7"/>
          <a:stretch/>
        </p:blipFill>
        <p:spPr bwMode="auto">
          <a:xfrm>
            <a:off x="3699672" y="1484784"/>
            <a:ext cx="5121789" cy="464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online kingdom was a devolved 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99381"/>
            <a:ext cx="8229600" cy="4525963"/>
          </a:xfrm>
        </p:spPr>
        <p:txBody>
          <a:bodyPr/>
          <a:lstStyle/>
          <a:p>
            <a:r>
              <a:rPr lang="en-GB" dirty="0" smtClean="0"/>
              <a:t>Own editors</a:t>
            </a:r>
          </a:p>
          <a:p>
            <a:r>
              <a:rPr lang="en-GB" dirty="0" smtClean="0"/>
              <a:t>Own content</a:t>
            </a:r>
          </a:p>
          <a:p>
            <a:r>
              <a:rPr lang="en-GB" dirty="0" smtClean="0"/>
              <a:t>Own workflow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a faraway land</a:t>
            </a:r>
            <a:endParaRPr lang="en-GB" dirty="0"/>
          </a:p>
        </p:txBody>
      </p:sp>
      <p:pic>
        <p:nvPicPr>
          <p:cNvPr id="5" name="Picture 4" descr="Edinbur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3711" r="3513" b="14598"/>
          <a:stretch>
            <a:fillRect/>
          </a:stretch>
        </p:blipFill>
        <p:spPr bwMode="auto">
          <a:xfrm>
            <a:off x="899592" y="1267449"/>
            <a:ext cx="7344816" cy="472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arm1.staticflickr.com/216/478696753_0a4c1c5f5a_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58"/>
            <a:ext cx="7344816" cy="491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His people could now rely 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6624736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Reliable </a:t>
            </a:r>
            <a:r>
              <a:rPr lang="en-GB" dirty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nfrastructure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Graphic design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Training and support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System administration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Legal compliance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And so the great lord and scholar was so happy that he said “let’s do more”</a:t>
            </a:r>
            <a:endParaRPr lang="en-GB" dirty="0"/>
          </a:p>
        </p:txBody>
      </p:sp>
      <p:pic>
        <p:nvPicPr>
          <p:cNvPr id="15362" name="Picture 2" descr="http://edinburghuniversity.smugmug.com/Events/Special-Events/Installation-of-Ian-MacWhirter/E0Q8483/919921243_SC8pP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292832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72817"/>
            <a:ext cx="7772400" cy="1728191"/>
          </a:xfrm>
        </p:spPr>
        <p:txBody>
          <a:bodyPr/>
          <a:lstStyle/>
          <a:p>
            <a:r>
              <a:rPr lang="en-GB" sz="4000" dirty="0">
                <a:solidFill>
                  <a:prstClr val="black"/>
                </a:solidFill>
                <a:ea typeface="+mj-ea"/>
                <a:cs typeface="+mj-cs"/>
              </a:rPr>
              <a:t>Let’s invest in more new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18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And the magicians said, Sir, please  consider your people</a:t>
            </a:r>
            <a:endParaRPr lang="en-GB" dirty="0"/>
          </a:p>
        </p:txBody>
      </p:sp>
      <p:pic>
        <p:nvPicPr>
          <p:cNvPr id="17410" name="Picture 2" descr="http://edinburghuniversity.smugmug.com/Events/Special-Events/Installation-of-Ian-MacWhirter/MG2595/919936616_3FstQ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88" y="1772816"/>
            <a:ext cx="6008348" cy="400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Many are just at the beginning of their journey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772816"/>
            <a:ext cx="40427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500" dirty="0" smtClean="0"/>
          </a:p>
          <a:p>
            <a:pPr marL="0" indent="0">
              <a:buNone/>
            </a:pPr>
            <a:r>
              <a:rPr lang="en-GB" sz="2500" dirty="0" smtClean="0"/>
              <a:t>They are </a:t>
            </a:r>
          </a:p>
          <a:p>
            <a:r>
              <a:rPr lang="en-GB" sz="2500" dirty="0" smtClean="0"/>
              <a:t>evaluating their content and users</a:t>
            </a:r>
          </a:p>
          <a:p>
            <a:r>
              <a:rPr lang="en-GB" sz="2500" dirty="0" smtClean="0"/>
              <a:t>assessing their time and skills available </a:t>
            </a:r>
          </a:p>
          <a:p>
            <a:r>
              <a:rPr lang="en-GB" sz="2500" dirty="0" smtClean="0"/>
              <a:t>beginning to share technical development</a:t>
            </a:r>
            <a:endParaRPr lang="en-GB" sz="2500" dirty="0"/>
          </a:p>
        </p:txBody>
      </p:sp>
      <p:pic>
        <p:nvPicPr>
          <p:cNvPr id="8194" name="Picture 2" descr="http://www.yorkstudentcinema.org/image.php?id=1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45410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They have begun to work together</a:t>
            </a:r>
            <a:endParaRPr lang="en-GB" sz="4000" i="1" dirty="0"/>
          </a:p>
        </p:txBody>
      </p:sp>
      <p:pic>
        <p:nvPicPr>
          <p:cNvPr id="3" name="Picture 2" descr="C:\Users\yxie1\AppData\Local\Microsoft\Windows\Temporary Internet Files\Content.Outlook\TIA2GL8A\3651754381_b12cb27f7f_b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10" y="1196752"/>
            <a:ext cx="729259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Hqn3Tfwl5Vc/Tfn6yBjbTXI/AAAAAAAAAtA/l_4jltUMOOo/s1600/holy+grail+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" r="19081" b="341"/>
          <a:stretch/>
        </p:blipFill>
        <p:spPr bwMode="auto">
          <a:xfrm>
            <a:off x="4211960" y="1611624"/>
            <a:ext cx="4573725" cy="40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do the people want 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388843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core </a:t>
            </a:r>
            <a:r>
              <a:rPr lang="en-GB" dirty="0"/>
              <a:t>elements of editorial </a:t>
            </a:r>
            <a:r>
              <a:rPr lang="en-GB" dirty="0" smtClean="0"/>
              <a:t>and structural consistency</a:t>
            </a:r>
          </a:p>
          <a:p>
            <a:r>
              <a:rPr lang="en-GB" dirty="0" smtClean="0"/>
              <a:t>flexibility and agility to </a:t>
            </a:r>
            <a:r>
              <a:rPr lang="en-GB" dirty="0"/>
              <a:t>respond </a:t>
            </a:r>
            <a:r>
              <a:rPr lang="en-GB" dirty="0" smtClean="0"/>
              <a:t>to changing landscape</a:t>
            </a:r>
          </a:p>
          <a:p>
            <a:r>
              <a:rPr lang="en-GB" dirty="0" smtClean="0"/>
              <a:t>time  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so their wishes were granted</a:t>
            </a:r>
            <a:endParaRPr lang="en-GB" dirty="0"/>
          </a:p>
        </p:txBody>
      </p:sp>
      <p:pic>
        <p:nvPicPr>
          <p:cNvPr id="21508" name="Picture 4" descr="http://edinburghuniversity.smugmug.com/Events/Special-Events/Installation-of-Ian-MacWhirter/MG2576/919934807_WtKDY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43" y="1484784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9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they all lived happily ever after</a:t>
            </a:r>
            <a:endParaRPr lang="en-GB" dirty="0"/>
          </a:p>
        </p:txBody>
      </p:sp>
      <p:pic>
        <p:nvPicPr>
          <p:cNvPr id="2052" name="Picture 4" descr="http://farm5.staticflickr.com/4092/5036041313_6cebde53c4_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59"/>
            <a:ext cx="4752528" cy="52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lived a great scholar </a:t>
            </a:r>
            <a:endParaRPr lang="en-GB" dirty="0"/>
          </a:p>
        </p:txBody>
      </p:sp>
      <p:pic>
        <p:nvPicPr>
          <p:cNvPr id="1028" name="Picture 4" descr="http://edinburghuniversity.smugmug.com/Events/Special-Events/Installation-of-Ian-MacWhirter/MG2615/919938206_kajTC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He governed an</a:t>
            </a:r>
            <a:br>
              <a:rPr lang="en-GB" dirty="0" smtClean="0"/>
            </a:br>
            <a:r>
              <a:rPr lang="en-GB" dirty="0" smtClean="0"/>
              <a:t>ancient seat of learning</a:t>
            </a:r>
            <a:endParaRPr lang="en-GB" dirty="0"/>
          </a:p>
        </p:txBody>
      </p:sp>
      <p:pic>
        <p:nvPicPr>
          <p:cNvPr id="5" name="Picture 4" descr="Old college"/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4" b="22202"/>
          <a:stretch>
            <a:fillRect/>
          </a:stretch>
        </p:blipFill>
        <p:spPr bwMode="auto">
          <a:xfrm>
            <a:off x="683568" y="1412776"/>
            <a:ext cx="7744087" cy="513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683568" y="1772816"/>
            <a:ext cx="7332981" cy="31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One of the world’s top </a:t>
            </a:r>
            <a:r>
              <a:rPr lang="en-GB" dirty="0" smtClean="0">
                <a:solidFill>
                  <a:schemeClr val="bg1"/>
                </a:solidFill>
              </a:rPr>
              <a:t>50 </a:t>
            </a:r>
            <a:r>
              <a:rPr lang="en-GB" dirty="0">
                <a:solidFill>
                  <a:schemeClr val="bg1"/>
                </a:solidFill>
              </a:rPr>
              <a:t>universities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29,000 </a:t>
            </a:r>
            <a:r>
              <a:rPr lang="en-GB" dirty="0">
                <a:solidFill>
                  <a:schemeClr val="bg1"/>
                </a:solidFill>
              </a:rPr>
              <a:t>students (8k from overseas)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10,000 </a:t>
            </a:r>
            <a:r>
              <a:rPr lang="en-GB" dirty="0">
                <a:solidFill>
                  <a:schemeClr val="bg1"/>
                </a:solidFill>
              </a:rPr>
              <a:t>staff (2k from overseas)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cs.hw.ac.uk/ISD2011/images/flights_eu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90447"/>
            <a:ext cx="5904656" cy="523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 was his wish that many more come from far and wide to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But the journey had become difficult</a:t>
            </a:r>
            <a:endParaRPr lang="en-GB" dirty="0"/>
          </a:p>
        </p:txBody>
      </p:sp>
      <p:pic>
        <p:nvPicPr>
          <p:cNvPr id="5" name="Picture 4" descr="France_Loir-et-Cher_Festival_jardins_Chaumont-sur-Loire_11_Tantale_et_la_frustration_de_l_attr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12776"/>
            <a:ext cx="7918815" cy="477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competition abroad was fierce</a:t>
            </a:r>
            <a:endParaRPr lang="en-GB" dirty="0"/>
          </a:p>
        </p:txBody>
      </p:sp>
      <p:pic>
        <p:nvPicPr>
          <p:cNvPr id="3076" name="Picture 4" descr="http://telecommunicationnews.net/wp-content/uploads/2010/05/qs-world-university-rankings-iphone-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4923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 was not easy for outsiders to see the wonders of his university </a:t>
            </a:r>
            <a:endParaRPr lang="en-GB" dirty="0"/>
          </a:p>
        </p:txBody>
      </p:sp>
      <p:pic>
        <p:nvPicPr>
          <p:cNvPr id="5122" name="Picture 2" descr="http://farm2.staticflickr.com/1350/1427928293_d88c723b5e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64804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 had many lords, each lord of their own domain</a:t>
            </a:r>
            <a:endParaRPr lang="en-GB" dirty="0"/>
          </a:p>
        </p:txBody>
      </p:sp>
      <p:pic>
        <p:nvPicPr>
          <p:cNvPr id="5122" name="Picture 2" descr="http://farm2.staticflickr.com/1161/944334300_2d3a0d536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331</Words>
  <Application>Microsoft Office PowerPoint</Application>
  <PresentationFormat>On-screen Show (4:3)</PresentationFormat>
  <Paragraphs>60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Once upon a time…. </vt:lpstr>
      <vt:lpstr>In a faraway land</vt:lpstr>
      <vt:lpstr>There lived a great scholar </vt:lpstr>
      <vt:lpstr>He governed an ancient seat of learning</vt:lpstr>
      <vt:lpstr>It was his wish that many more come from far and wide to study</vt:lpstr>
      <vt:lpstr>But the journey had become difficult</vt:lpstr>
      <vt:lpstr>And competition abroad was fierce</vt:lpstr>
      <vt:lpstr>It was not easy for outsiders to see the wonders of his university </vt:lpstr>
      <vt:lpstr>He had many lords, each lord of their own domain</vt:lpstr>
      <vt:lpstr>Each wished to stand apart </vt:lpstr>
      <vt:lpstr>How to overcome these internal battles? </vt:lpstr>
      <vt:lpstr>Aha! Inspiration!  A content management system!</vt:lpstr>
      <vt:lpstr>Website for strangers of all nations</vt:lpstr>
      <vt:lpstr>So he asked a select group of magicians to make it happen </vt:lpstr>
      <vt:lpstr>They travelled the fiefdoms, asking </vt:lpstr>
      <vt:lpstr>And so it came to pass, a new website and publishing framework was born</vt:lpstr>
      <vt:lpstr>PowerPoint Presentation</vt:lpstr>
      <vt:lpstr>And 3 years later</vt:lpstr>
      <vt:lpstr>The online kingdom was a devolved one</vt:lpstr>
      <vt:lpstr>His people could now rely on:</vt:lpstr>
      <vt:lpstr>And so the great lord and scholar was so happy that he said “let’s do more”</vt:lpstr>
      <vt:lpstr>PowerPoint Presentation</vt:lpstr>
      <vt:lpstr>And the magicians said, Sir, please  consider your people</vt:lpstr>
      <vt:lpstr>Many are just at the beginning of their journey</vt:lpstr>
      <vt:lpstr>They have begun to work together</vt:lpstr>
      <vt:lpstr>What do the people want now?</vt:lpstr>
      <vt:lpstr>And so their wishes were granted</vt:lpstr>
      <vt:lpstr>And they all lived happily ever after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ELLIS Dawn</dc:creator>
  <cp:lastModifiedBy>ulpc-bk</cp:lastModifiedBy>
  <cp:revision>43</cp:revision>
  <cp:lastPrinted>2012-06-18T13:14:39Z</cp:lastPrinted>
  <dcterms:created xsi:type="dcterms:W3CDTF">2012-06-14T16:25:53Z</dcterms:created>
  <dcterms:modified xsi:type="dcterms:W3CDTF">2012-06-25T09:21:10Z</dcterms:modified>
</cp:coreProperties>
</file>