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9" r:id="rId1"/>
  </p:sldMasterIdLst>
  <p:notesMasterIdLst>
    <p:notesMasterId r:id="rId51"/>
  </p:notesMasterIdLst>
  <p:handoutMasterIdLst>
    <p:handoutMasterId r:id="rId52"/>
  </p:handoutMasterIdLst>
  <p:sldIdLst>
    <p:sldId id="376" r:id="rId2"/>
    <p:sldId id="282" r:id="rId3"/>
    <p:sldId id="360" r:id="rId4"/>
    <p:sldId id="378" r:id="rId5"/>
    <p:sldId id="476" r:id="rId6"/>
    <p:sldId id="377" r:id="rId7"/>
    <p:sldId id="475" r:id="rId8"/>
    <p:sldId id="473" r:id="rId9"/>
    <p:sldId id="474" r:id="rId10"/>
    <p:sldId id="477" r:id="rId11"/>
    <p:sldId id="481" r:id="rId12"/>
    <p:sldId id="466" r:id="rId13"/>
    <p:sldId id="460" r:id="rId14"/>
    <p:sldId id="461" r:id="rId15"/>
    <p:sldId id="482" r:id="rId16"/>
    <p:sldId id="459" r:id="rId17"/>
    <p:sldId id="480" r:id="rId18"/>
    <p:sldId id="458" r:id="rId19"/>
    <p:sldId id="483" r:id="rId20"/>
    <p:sldId id="389" r:id="rId21"/>
    <p:sldId id="484" r:id="rId22"/>
    <p:sldId id="485" r:id="rId23"/>
    <p:sldId id="464" r:id="rId24"/>
    <p:sldId id="467" r:id="rId25"/>
    <p:sldId id="468" r:id="rId26"/>
    <p:sldId id="469" r:id="rId27"/>
    <p:sldId id="470" r:id="rId28"/>
    <p:sldId id="392" r:id="rId29"/>
    <p:sldId id="394" r:id="rId30"/>
    <p:sldId id="397" r:id="rId31"/>
    <p:sldId id="401" r:id="rId32"/>
    <p:sldId id="399" r:id="rId33"/>
    <p:sldId id="402" r:id="rId34"/>
    <p:sldId id="403" r:id="rId35"/>
    <p:sldId id="404" r:id="rId36"/>
    <p:sldId id="405" r:id="rId37"/>
    <p:sldId id="406" r:id="rId38"/>
    <p:sldId id="410" r:id="rId39"/>
    <p:sldId id="408" r:id="rId40"/>
    <p:sldId id="409" r:id="rId41"/>
    <p:sldId id="419" r:id="rId42"/>
    <p:sldId id="420" r:id="rId43"/>
    <p:sldId id="427" r:id="rId44"/>
    <p:sldId id="471" r:id="rId45"/>
    <p:sldId id="472" r:id="rId46"/>
    <p:sldId id="478" r:id="rId47"/>
    <p:sldId id="451" r:id="rId48"/>
    <p:sldId id="438" r:id="rId49"/>
    <p:sldId id="452" r:id="rId50"/>
  </p:sldIdLst>
  <p:sldSz cx="9144000" cy="6858000" type="screen4x3"/>
  <p:notesSz cx="6811963" cy="9942513"/>
  <p:defaultTextStyle>
    <a:defPPr>
      <a:defRPr lang="en-GB"/>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FFFA"/>
    <a:srgbClr val="D9FFF6"/>
    <a:srgbClr val="C9FFF2"/>
    <a:srgbClr val="FFFFCC"/>
    <a:srgbClr val="FF0000"/>
    <a:srgbClr val="6666FF"/>
    <a:srgbClr val="0033CC"/>
    <a:srgbClr val="DDDDDD"/>
    <a:srgbClr val="33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226" autoAdjust="0"/>
    <p:restoredTop sz="95601" autoAdjust="0"/>
  </p:normalViewPr>
  <p:slideViewPr>
    <p:cSldViewPr snapToGrid="0">
      <p:cViewPr varScale="1">
        <p:scale>
          <a:sx n="108" d="100"/>
          <a:sy n="108" d="100"/>
        </p:scale>
        <p:origin x="-312" y="-78"/>
      </p:cViewPr>
      <p:guideLst>
        <p:guide orient="horz" pos="2160"/>
        <p:guide pos="2880"/>
      </p:guideLst>
    </p:cSldViewPr>
  </p:slideViewPr>
  <p:notesTextViewPr>
    <p:cViewPr>
      <p:scale>
        <a:sx n="1" d="1"/>
        <a:sy n="1" d="1"/>
      </p:scale>
      <p:origin x="0" y="0"/>
    </p:cViewPr>
  </p:notesTextViewPr>
  <p:notesViewPr>
    <p:cSldViewPr snapToGrid="0">
      <p:cViewPr varScale="1">
        <p:scale>
          <a:sx n="75" d="100"/>
          <a:sy n="75" d="100"/>
        </p:scale>
        <p:origin x="-2640" y="-90"/>
      </p:cViewPr>
      <p:guideLst>
        <p:guide orient="horz" pos="3132"/>
        <p:guide pos="2145"/>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1" y="-1590"/>
            <a:ext cx="530234" cy="127184"/>
          </a:xfrm>
          <a:prstGeom prst="rect">
            <a:avLst/>
          </a:prstGeom>
          <a:noFill/>
          <a:ln w="9525">
            <a:noFill/>
            <a:miter lim="800000"/>
            <a:headEnd/>
            <a:tailEnd/>
          </a:ln>
          <a:effectLst/>
        </p:spPr>
        <p:txBody>
          <a:bodyPr vert="horz" wrap="square" lIns="19151" tIns="0" rIns="19151" bIns="0" numCol="1" anchor="t" anchorCtr="0" compatLnSpc="1">
            <a:prstTxWarp prst="textNoShape">
              <a:avLst/>
            </a:prstTxWarp>
          </a:bodyPr>
          <a:lstStyle>
            <a:lvl1pPr defTabSz="955044" eaLnBrk="0" hangingPunct="0">
              <a:defRPr sz="1000"/>
            </a:lvl1pPr>
          </a:lstStyle>
          <a:p>
            <a:pPr>
              <a:defRPr/>
            </a:pPr>
            <a:endParaRPr lang="en-US"/>
          </a:p>
        </p:txBody>
      </p:sp>
      <p:sp>
        <p:nvSpPr>
          <p:cNvPr id="3075" name="Rectangle 3"/>
          <p:cNvSpPr>
            <a:spLocks noGrp="1" noChangeArrowheads="1"/>
          </p:cNvSpPr>
          <p:nvPr>
            <p:ph type="dt" sz="quarter" idx="1"/>
          </p:nvPr>
        </p:nvSpPr>
        <p:spPr bwMode="auto">
          <a:xfrm>
            <a:off x="6207139" y="-1590"/>
            <a:ext cx="604824" cy="166928"/>
          </a:xfrm>
          <a:prstGeom prst="rect">
            <a:avLst/>
          </a:prstGeom>
          <a:noFill/>
          <a:ln w="9525">
            <a:noFill/>
            <a:miter lim="800000"/>
            <a:headEnd/>
            <a:tailEnd/>
          </a:ln>
          <a:effectLst/>
        </p:spPr>
        <p:txBody>
          <a:bodyPr vert="horz" wrap="square" lIns="19151" tIns="0" rIns="19151" bIns="0" numCol="1" anchor="t" anchorCtr="0" compatLnSpc="1">
            <a:prstTxWarp prst="textNoShape">
              <a:avLst/>
            </a:prstTxWarp>
          </a:bodyPr>
          <a:lstStyle>
            <a:lvl1pPr algn="r" defTabSz="955044" eaLnBrk="0" hangingPunct="0">
              <a:defRPr sz="1000"/>
            </a:lvl1pPr>
          </a:lstStyle>
          <a:p>
            <a:pPr>
              <a:defRPr/>
            </a:pPr>
            <a:endParaRPr lang="en-US"/>
          </a:p>
        </p:txBody>
      </p:sp>
      <p:sp>
        <p:nvSpPr>
          <p:cNvPr id="3076" name="Rectangle 4"/>
          <p:cNvSpPr>
            <a:spLocks noGrp="1" noChangeArrowheads="1"/>
          </p:cNvSpPr>
          <p:nvPr>
            <p:ph type="ftr" sz="quarter" idx="2"/>
          </p:nvPr>
        </p:nvSpPr>
        <p:spPr bwMode="auto">
          <a:xfrm>
            <a:off x="0" y="9384499"/>
            <a:ext cx="6811963" cy="165338"/>
          </a:xfrm>
          <a:prstGeom prst="rect">
            <a:avLst/>
          </a:prstGeom>
          <a:noFill/>
          <a:ln w="9525">
            <a:noFill/>
            <a:miter lim="800000"/>
            <a:headEnd/>
            <a:tailEnd/>
          </a:ln>
          <a:effectLst/>
        </p:spPr>
        <p:txBody>
          <a:bodyPr vert="horz" wrap="square" lIns="19151" tIns="0" rIns="19151" bIns="0" numCol="1" anchor="b" anchorCtr="0" compatLnSpc="1">
            <a:prstTxWarp prst="textNoShape">
              <a:avLst/>
            </a:prstTxWarp>
          </a:bodyPr>
          <a:lstStyle>
            <a:lvl1pPr algn="ctr" defTabSz="955044" eaLnBrk="0" hangingPunct="0">
              <a:defRPr sz="1200" dirty="0"/>
            </a:lvl1pPr>
          </a:lstStyle>
          <a:p>
            <a:pPr>
              <a:defRPr/>
            </a:pPr>
            <a:r>
              <a:rPr lang="en-GB" dirty="0"/>
              <a:t>&lt;http://iwmw.ukoln.ac.uk/iwmw2013/sessions/kelly</a:t>
            </a:r>
            <a:r>
              <a:rPr lang="en-GB" dirty="0" smtClean="0"/>
              <a:t>/&gt;</a:t>
            </a:r>
            <a:endParaRPr lang="en-GB" dirty="0"/>
          </a:p>
        </p:txBody>
      </p:sp>
      <p:sp>
        <p:nvSpPr>
          <p:cNvPr id="3077" name="Rectangle 5"/>
          <p:cNvSpPr>
            <a:spLocks noGrp="1" noChangeArrowheads="1"/>
          </p:cNvSpPr>
          <p:nvPr>
            <p:ph type="sldNum" sz="quarter" idx="3"/>
          </p:nvPr>
        </p:nvSpPr>
        <p:spPr bwMode="auto">
          <a:xfrm>
            <a:off x="3320853" y="8998182"/>
            <a:ext cx="204310" cy="208262"/>
          </a:xfrm>
          <a:prstGeom prst="rect">
            <a:avLst/>
          </a:prstGeom>
          <a:noFill/>
          <a:ln w="9525">
            <a:noFill/>
            <a:miter lim="800000"/>
            <a:headEnd/>
            <a:tailEnd/>
          </a:ln>
          <a:effectLst/>
        </p:spPr>
        <p:txBody>
          <a:bodyPr vert="horz" wrap="square" lIns="19151" tIns="0" rIns="19151" bIns="0" numCol="1" anchor="b" anchorCtr="0" compatLnSpc="1">
            <a:prstTxWarp prst="textNoShape">
              <a:avLst/>
            </a:prstTxWarp>
          </a:bodyPr>
          <a:lstStyle>
            <a:lvl1pPr algn="r" defTabSz="955044" eaLnBrk="0" hangingPunct="0">
              <a:defRPr sz="1000"/>
            </a:lvl1pPr>
          </a:lstStyle>
          <a:p>
            <a:pPr>
              <a:defRPr/>
            </a:pPr>
            <a:fld id="{E9EEA93F-5BE7-48A7-ADD7-39F2BC5EB769}" type="slidenum">
              <a:rPr lang="en-US"/>
              <a:pPr>
                <a:defRPr/>
              </a:pPr>
              <a:t>‹#›</a:t>
            </a:fld>
            <a:endParaRPr lang="en-US"/>
          </a:p>
        </p:txBody>
      </p:sp>
      <p:sp>
        <p:nvSpPr>
          <p:cNvPr id="19462" name="Rectangle 6"/>
          <p:cNvSpPr>
            <a:spLocks noChangeArrowheads="1"/>
          </p:cNvSpPr>
          <p:nvPr/>
        </p:nvSpPr>
        <p:spPr bwMode="auto">
          <a:xfrm>
            <a:off x="888589" y="152620"/>
            <a:ext cx="5754738" cy="9584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161" tIns="47879" rIns="94161" bIns="47879">
            <a:spAutoFit/>
          </a:bodyPr>
          <a:lstStyle/>
          <a:p>
            <a:r>
              <a:rPr lang="en-GB" sz="2800" b="1" dirty="0"/>
              <a:t>Managing Your Professional Online Reputation</a:t>
            </a:r>
          </a:p>
        </p:txBody>
      </p:sp>
      <p:pic>
        <p:nvPicPr>
          <p:cNvPr id="19463"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87169" y="8988643"/>
            <a:ext cx="856157" cy="2957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9464" name="Picture 9" descr="ukoln-logo-sma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526" y="152620"/>
            <a:ext cx="567528" cy="888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68003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1590"/>
            <a:ext cx="681034" cy="249597"/>
          </a:xfrm>
          <a:prstGeom prst="rect">
            <a:avLst/>
          </a:prstGeom>
          <a:noFill/>
          <a:ln w="9525">
            <a:noFill/>
            <a:miter lim="800000"/>
            <a:headEnd/>
            <a:tailEnd/>
          </a:ln>
          <a:effectLst/>
        </p:spPr>
        <p:txBody>
          <a:bodyPr vert="horz" wrap="square" lIns="19151" tIns="0" rIns="19151" bIns="0" numCol="1" anchor="t" anchorCtr="0" compatLnSpc="1">
            <a:prstTxWarp prst="textNoShape">
              <a:avLst/>
            </a:prstTxWarp>
          </a:bodyPr>
          <a:lstStyle>
            <a:lvl1pPr defTabSz="955044" eaLnBrk="0" hangingPunct="0">
              <a:defRPr sz="1000"/>
            </a:lvl1pPr>
          </a:lstStyle>
          <a:p>
            <a:pPr>
              <a:defRPr/>
            </a:pPr>
            <a:endParaRPr lang="en-US"/>
          </a:p>
        </p:txBody>
      </p:sp>
      <p:sp>
        <p:nvSpPr>
          <p:cNvPr id="2051" name="Rectangle 3"/>
          <p:cNvSpPr>
            <a:spLocks noGrp="1" noChangeArrowheads="1"/>
          </p:cNvSpPr>
          <p:nvPr>
            <p:ph type="dt" idx="1"/>
          </p:nvPr>
        </p:nvSpPr>
        <p:spPr bwMode="auto">
          <a:xfrm>
            <a:off x="6129307" y="-1590"/>
            <a:ext cx="681034" cy="249597"/>
          </a:xfrm>
          <a:prstGeom prst="rect">
            <a:avLst/>
          </a:prstGeom>
          <a:noFill/>
          <a:ln w="9525">
            <a:noFill/>
            <a:miter lim="800000"/>
            <a:headEnd/>
            <a:tailEnd/>
          </a:ln>
          <a:effectLst/>
        </p:spPr>
        <p:txBody>
          <a:bodyPr vert="horz" wrap="square" lIns="19151" tIns="0" rIns="19151" bIns="0" numCol="1" anchor="t" anchorCtr="0" compatLnSpc="1">
            <a:prstTxWarp prst="textNoShape">
              <a:avLst/>
            </a:prstTxWarp>
          </a:bodyPr>
          <a:lstStyle>
            <a:lvl1pPr algn="r" defTabSz="955044" eaLnBrk="0" hangingPunct="0">
              <a:defRPr sz="1000"/>
            </a:lvl1pPr>
          </a:lstStyle>
          <a:p>
            <a:pPr>
              <a:defRPr/>
            </a:pPr>
            <a:endParaRPr lang="en-US"/>
          </a:p>
        </p:txBody>
      </p:sp>
      <p:sp>
        <p:nvSpPr>
          <p:cNvPr id="10244" name="Rectangle 4"/>
          <p:cNvSpPr>
            <a:spLocks noGrp="1" noRot="1" noChangeAspect="1" noChangeArrowheads="1" noTextEdit="1"/>
          </p:cNvSpPr>
          <p:nvPr>
            <p:ph type="sldImg" idx="2"/>
          </p:nvPr>
        </p:nvSpPr>
        <p:spPr bwMode="auto">
          <a:xfrm>
            <a:off x="930275" y="752475"/>
            <a:ext cx="4953000" cy="371475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08046" y="4721661"/>
            <a:ext cx="4995872" cy="4475244"/>
          </a:xfrm>
          <a:prstGeom prst="rect">
            <a:avLst/>
          </a:prstGeom>
          <a:noFill/>
          <a:ln w="9525">
            <a:noFill/>
            <a:miter lim="800000"/>
            <a:headEnd/>
            <a:tailEnd/>
          </a:ln>
          <a:effectLst/>
        </p:spPr>
        <p:txBody>
          <a:bodyPr vert="horz" wrap="square" lIns="94161" tIns="47879" rIns="94161" bIns="4787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54" name="Rectangle 6"/>
          <p:cNvSpPr>
            <a:spLocks noGrp="1" noChangeArrowheads="1"/>
          </p:cNvSpPr>
          <p:nvPr>
            <p:ph type="ftr" sz="quarter" idx="4"/>
          </p:nvPr>
        </p:nvSpPr>
        <p:spPr bwMode="auto">
          <a:xfrm>
            <a:off x="0" y="9691327"/>
            <a:ext cx="681034" cy="248006"/>
          </a:xfrm>
          <a:prstGeom prst="rect">
            <a:avLst/>
          </a:prstGeom>
          <a:noFill/>
          <a:ln w="9525">
            <a:noFill/>
            <a:miter lim="800000"/>
            <a:headEnd/>
            <a:tailEnd/>
          </a:ln>
          <a:effectLst/>
        </p:spPr>
        <p:txBody>
          <a:bodyPr vert="horz" wrap="square" lIns="19151" tIns="0" rIns="19151" bIns="0" numCol="1" anchor="b" anchorCtr="0" compatLnSpc="1">
            <a:prstTxWarp prst="textNoShape">
              <a:avLst/>
            </a:prstTxWarp>
          </a:bodyPr>
          <a:lstStyle>
            <a:lvl1pPr defTabSz="955044" eaLnBrk="0" hangingPunct="0">
              <a:defRPr sz="1000"/>
            </a:lvl1pPr>
          </a:lstStyle>
          <a:p>
            <a:pPr>
              <a:defRPr/>
            </a:pPr>
            <a:endParaRPr lang="en-US"/>
          </a:p>
        </p:txBody>
      </p:sp>
      <p:sp>
        <p:nvSpPr>
          <p:cNvPr id="2055" name="Rectangle 7"/>
          <p:cNvSpPr>
            <a:spLocks noGrp="1" noChangeArrowheads="1"/>
          </p:cNvSpPr>
          <p:nvPr>
            <p:ph type="sldNum" sz="quarter" idx="5"/>
          </p:nvPr>
        </p:nvSpPr>
        <p:spPr bwMode="auto">
          <a:xfrm>
            <a:off x="3254371" y="9527580"/>
            <a:ext cx="377811" cy="165338"/>
          </a:xfrm>
          <a:prstGeom prst="rect">
            <a:avLst/>
          </a:prstGeom>
          <a:noFill/>
          <a:ln w="9525">
            <a:noFill/>
            <a:miter lim="800000"/>
            <a:headEnd/>
            <a:tailEnd/>
          </a:ln>
          <a:effectLst/>
        </p:spPr>
        <p:txBody>
          <a:bodyPr vert="horz" wrap="square" lIns="19151" tIns="0" rIns="19151" bIns="0" numCol="1" anchor="b" anchorCtr="0" compatLnSpc="1">
            <a:prstTxWarp prst="textNoShape">
              <a:avLst/>
            </a:prstTxWarp>
          </a:bodyPr>
          <a:lstStyle>
            <a:lvl1pPr algn="r" defTabSz="955044" eaLnBrk="0" hangingPunct="0">
              <a:defRPr sz="1000"/>
            </a:lvl1pPr>
          </a:lstStyle>
          <a:p>
            <a:pPr>
              <a:defRPr/>
            </a:pPr>
            <a:fld id="{FBBE663E-4E6A-425F-AB5A-77E555BF44E8}" type="slidenum">
              <a:rPr lang="en-US"/>
              <a:pPr>
                <a:defRPr/>
              </a:pPr>
              <a:t>‹#›</a:t>
            </a:fld>
            <a:endParaRPr lang="en-US"/>
          </a:p>
        </p:txBody>
      </p:sp>
    </p:spTree>
    <p:extLst>
      <p:ext uri="{BB962C8B-B14F-4D97-AF65-F5344CB8AC3E}">
        <p14:creationId xmlns:p14="http://schemas.microsoft.com/office/powerpoint/2010/main" val="3427899479"/>
      </p:ext>
    </p:extLst>
  </p:cSld>
  <p:clrMap bg1="lt1" tx1="dk1" bg2="lt2" tx2="dk2" accent1="accent1" accent2="accent2" accent3="accent3" accent4="accent4" accent5="accent5" accent6="accent6" hlink="hlink" folHlink="folHlink"/>
  <p:notesStyle>
    <a:lvl1pPr algn="l" defTabSz="949325"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66725" algn="l" defTabSz="949325"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31863" algn="l" defTabSz="949325"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98588" algn="l" defTabSz="949325"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63725" algn="l" defTabSz="949325"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ABCCBB48-F4CB-244C-A901-1F30FED1FB46}" type="slidenum">
              <a:rPr lang="en-GB" smtClean="0"/>
              <a:pPr>
                <a:defRPr/>
              </a:pPr>
              <a:t>1</a:t>
            </a:fld>
            <a:endParaRPr lang="en-GB"/>
          </a:p>
        </p:txBody>
      </p:sp>
    </p:spTree>
    <p:extLst>
      <p:ext uri="{BB962C8B-B14F-4D97-AF65-F5344CB8AC3E}">
        <p14:creationId xmlns:p14="http://schemas.microsoft.com/office/powerpoint/2010/main" val="2554613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FBBE663E-4E6A-425F-AB5A-77E555BF44E8}" type="slidenum">
              <a:rPr lang="en-US" smtClean="0"/>
              <a:pPr>
                <a:defRPr/>
              </a:pPr>
              <a:t>10</a:t>
            </a:fld>
            <a:endParaRPr lang="en-US"/>
          </a:p>
        </p:txBody>
      </p:sp>
    </p:spTree>
    <p:extLst>
      <p:ext uri="{BB962C8B-B14F-4D97-AF65-F5344CB8AC3E}">
        <p14:creationId xmlns:p14="http://schemas.microsoft.com/office/powerpoint/2010/main" val="19296817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FBBE663E-4E6A-425F-AB5A-77E555BF44E8}" type="slidenum">
              <a:rPr lang="en-US" smtClean="0"/>
              <a:pPr>
                <a:defRPr/>
              </a:pPr>
              <a:t>11</a:t>
            </a:fld>
            <a:endParaRPr lang="en-US"/>
          </a:p>
        </p:txBody>
      </p:sp>
    </p:spTree>
    <p:extLst>
      <p:ext uri="{BB962C8B-B14F-4D97-AF65-F5344CB8AC3E}">
        <p14:creationId xmlns:p14="http://schemas.microsoft.com/office/powerpoint/2010/main" val="2728964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FBBE663E-4E6A-425F-AB5A-77E555BF44E8}" type="slidenum">
              <a:rPr lang="en-US" smtClean="0"/>
              <a:pPr>
                <a:defRPr/>
              </a:pPr>
              <a:t>12</a:t>
            </a:fld>
            <a:endParaRPr lang="en-US"/>
          </a:p>
        </p:txBody>
      </p:sp>
    </p:spTree>
    <p:extLst>
      <p:ext uri="{BB962C8B-B14F-4D97-AF65-F5344CB8AC3E}">
        <p14:creationId xmlns:p14="http://schemas.microsoft.com/office/powerpoint/2010/main" val="41168501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50008" indent="-288465" eaLnBrk="0" hangingPunct="0">
              <a:defRPr sz="2400">
                <a:solidFill>
                  <a:schemeClr val="tx1"/>
                </a:solidFill>
                <a:latin typeface="Arial" charset="0"/>
              </a:defRPr>
            </a:lvl2pPr>
            <a:lvl3pPr marL="1153859" indent="-230772" eaLnBrk="0" hangingPunct="0">
              <a:defRPr sz="2400">
                <a:solidFill>
                  <a:schemeClr val="tx1"/>
                </a:solidFill>
                <a:latin typeface="Arial" charset="0"/>
              </a:defRPr>
            </a:lvl3pPr>
            <a:lvl4pPr marL="1615402" indent="-230772" eaLnBrk="0" hangingPunct="0">
              <a:defRPr sz="2400">
                <a:solidFill>
                  <a:schemeClr val="tx1"/>
                </a:solidFill>
                <a:latin typeface="Arial" charset="0"/>
              </a:defRPr>
            </a:lvl4pPr>
            <a:lvl5pPr marL="2076945" indent="-230772" eaLnBrk="0" hangingPunct="0">
              <a:defRPr sz="2400">
                <a:solidFill>
                  <a:schemeClr val="tx1"/>
                </a:solidFill>
                <a:latin typeface="Arial" charset="0"/>
              </a:defRPr>
            </a:lvl5pPr>
            <a:lvl6pPr marL="2538489" indent="-230772" eaLnBrk="0" fontAlgn="base" hangingPunct="0">
              <a:spcBef>
                <a:spcPct val="0"/>
              </a:spcBef>
              <a:spcAft>
                <a:spcPct val="0"/>
              </a:spcAft>
              <a:defRPr sz="2400">
                <a:solidFill>
                  <a:schemeClr val="tx1"/>
                </a:solidFill>
                <a:latin typeface="Arial" charset="0"/>
              </a:defRPr>
            </a:lvl6pPr>
            <a:lvl7pPr marL="3000032" indent="-230772" eaLnBrk="0" fontAlgn="base" hangingPunct="0">
              <a:spcBef>
                <a:spcPct val="0"/>
              </a:spcBef>
              <a:spcAft>
                <a:spcPct val="0"/>
              </a:spcAft>
              <a:defRPr sz="2400">
                <a:solidFill>
                  <a:schemeClr val="tx1"/>
                </a:solidFill>
                <a:latin typeface="Arial" charset="0"/>
              </a:defRPr>
            </a:lvl7pPr>
            <a:lvl8pPr marL="3461576" indent="-230772" eaLnBrk="0" fontAlgn="base" hangingPunct="0">
              <a:spcBef>
                <a:spcPct val="0"/>
              </a:spcBef>
              <a:spcAft>
                <a:spcPct val="0"/>
              </a:spcAft>
              <a:defRPr sz="2400">
                <a:solidFill>
                  <a:schemeClr val="tx1"/>
                </a:solidFill>
                <a:latin typeface="Arial" charset="0"/>
              </a:defRPr>
            </a:lvl8pPr>
            <a:lvl9pPr marL="3923119" indent="-230772" eaLnBrk="0" fontAlgn="base" hangingPunct="0">
              <a:spcBef>
                <a:spcPct val="0"/>
              </a:spcBef>
              <a:spcAft>
                <a:spcPct val="0"/>
              </a:spcAft>
              <a:defRPr sz="2400">
                <a:solidFill>
                  <a:schemeClr val="tx1"/>
                </a:solidFill>
                <a:latin typeface="Arial" charset="0"/>
              </a:defRPr>
            </a:lvl9pPr>
          </a:lstStyle>
          <a:p>
            <a:pPr eaLnBrk="1" hangingPunct="1"/>
            <a:fld id="{618C14A8-A677-4D22-9E86-22CA675C892A}" type="slidenum">
              <a:rPr lang="en-GB" sz="1200">
                <a:latin typeface="Times New Roman" pitchFamily="18" charset="0"/>
              </a:rPr>
              <a:pPr eaLnBrk="1" hangingPunct="1"/>
              <a:t>13</a:t>
            </a:fld>
            <a:endParaRPr lang="en-GB" sz="1200">
              <a:latin typeface="Times New Roman" pitchFamily="18" charset="0"/>
            </a:endParaRPr>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50008" indent="-288465" eaLnBrk="0" hangingPunct="0">
              <a:defRPr sz="2400">
                <a:solidFill>
                  <a:schemeClr val="tx1"/>
                </a:solidFill>
                <a:latin typeface="Arial" charset="0"/>
              </a:defRPr>
            </a:lvl2pPr>
            <a:lvl3pPr marL="1153859" indent="-230772" eaLnBrk="0" hangingPunct="0">
              <a:defRPr sz="2400">
                <a:solidFill>
                  <a:schemeClr val="tx1"/>
                </a:solidFill>
                <a:latin typeface="Arial" charset="0"/>
              </a:defRPr>
            </a:lvl3pPr>
            <a:lvl4pPr marL="1615402" indent="-230772" eaLnBrk="0" hangingPunct="0">
              <a:defRPr sz="2400">
                <a:solidFill>
                  <a:schemeClr val="tx1"/>
                </a:solidFill>
                <a:latin typeface="Arial" charset="0"/>
              </a:defRPr>
            </a:lvl4pPr>
            <a:lvl5pPr marL="2076945" indent="-230772" eaLnBrk="0" hangingPunct="0">
              <a:defRPr sz="2400">
                <a:solidFill>
                  <a:schemeClr val="tx1"/>
                </a:solidFill>
                <a:latin typeface="Arial" charset="0"/>
              </a:defRPr>
            </a:lvl5pPr>
            <a:lvl6pPr marL="2538489" indent="-230772" eaLnBrk="0" fontAlgn="base" hangingPunct="0">
              <a:spcBef>
                <a:spcPct val="0"/>
              </a:spcBef>
              <a:spcAft>
                <a:spcPct val="0"/>
              </a:spcAft>
              <a:defRPr sz="2400">
                <a:solidFill>
                  <a:schemeClr val="tx1"/>
                </a:solidFill>
                <a:latin typeface="Arial" charset="0"/>
              </a:defRPr>
            </a:lvl6pPr>
            <a:lvl7pPr marL="3000032" indent="-230772" eaLnBrk="0" fontAlgn="base" hangingPunct="0">
              <a:spcBef>
                <a:spcPct val="0"/>
              </a:spcBef>
              <a:spcAft>
                <a:spcPct val="0"/>
              </a:spcAft>
              <a:defRPr sz="2400">
                <a:solidFill>
                  <a:schemeClr val="tx1"/>
                </a:solidFill>
                <a:latin typeface="Arial" charset="0"/>
              </a:defRPr>
            </a:lvl7pPr>
            <a:lvl8pPr marL="3461576" indent="-230772" eaLnBrk="0" fontAlgn="base" hangingPunct="0">
              <a:spcBef>
                <a:spcPct val="0"/>
              </a:spcBef>
              <a:spcAft>
                <a:spcPct val="0"/>
              </a:spcAft>
              <a:defRPr sz="2400">
                <a:solidFill>
                  <a:schemeClr val="tx1"/>
                </a:solidFill>
                <a:latin typeface="Arial" charset="0"/>
              </a:defRPr>
            </a:lvl8pPr>
            <a:lvl9pPr marL="3923119" indent="-230772" eaLnBrk="0" fontAlgn="base" hangingPunct="0">
              <a:spcBef>
                <a:spcPct val="0"/>
              </a:spcBef>
              <a:spcAft>
                <a:spcPct val="0"/>
              </a:spcAft>
              <a:defRPr sz="2400">
                <a:solidFill>
                  <a:schemeClr val="tx1"/>
                </a:solidFill>
                <a:latin typeface="Arial" charset="0"/>
              </a:defRPr>
            </a:lvl9pPr>
          </a:lstStyle>
          <a:p>
            <a:pPr eaLnBrk="1" hangingPunct="1"/>
            <a:fld id="{C4BC1ACB-B7B8-4BC2-B21F-09BFD9E54123}" type="slidenum">
              <a:rPr lang="en-GB" sz="1200">
                <a:latin typeface="Times New Roman" pitchFamily="18" charset="0"/>
              </a:rPr>
              <a:pPr eaLnBrk="1" hangingPunct="1"/>
              <a:t>14</a:t>
            </a:fld>
            <a:endParaRPr lang="en-GB" sz="1200">
              <a:latin typeface="Times New Roman" pitchFamily="18" charset="0"/>
            </a:endParaRPr>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FBBE663E-4E6A-425F-AB5A-77E555BF44E8}" type="slidenum">
              <a:rPr lang="en-US" smtClean="0"/>
              <a:pPr>
                <a:defRPr/>
              </a:pPr>
              <a:t>15</a:t>
            </a:fld>
            <a:endParaRPr lang="en-US"/>
          </a:p>
        </p:txBody>
      </p:sp>
    </p:spTree>
    <p:extLst>
      <p:ext uri="{BB962C8B-B14F-4D97-AF65-F5344CB8AC3E}">
        <p14:creationId xmlns:p14="http://schemas.microsoft.com/office/powerpoint/2010/main" val="2728964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ABCCBB48-F4CB-244C-A901-1F30FED1FB46}" type="slidenum">
              <a:rPr lang="en-GB" smtClean="0"/>
              <a:pPr>
                <a:defRPr/>
              </a:pPr>
              <a:t>16</a:t>
            </a:fld>
            <a:endParaRPr lang="en-GB"/>
          </a:p>
        </p:txBody>
      </p:sp>
    </p:spTree>
    <p:extLst>
      <p:ext uri="{BB962C8B-B14F-4D97-AF65-F5344CB8AC3E}">
        <p14:creationId xmlns:p14="http://schemas.microsoft.com/office/powerpoint/2010/main" val="27322460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FBBE663E-4E6A-425F-AB5A-77E555BF44E8}" type="slidenum">
              <a:rPr lang="en-US" smtClean="0"/>
              <a:pPr>
                <a:defRPr/>
              </a:pPr>
              <a:t>17</a:t>
            </a:fld>
            <a:endParaRPr lang="en-US"/>
          </a:p>
        </p:txBody>
      </p:sp>
    </p:spTree>
    <p:extLst>
      <p:ext uri="{BB962C8B-B14F-4D97-AF65-F5344CB8AC3E}">
        <p14:creationId xmlns:p14="http://schemas.microsoft.com/office/powerpoint/2010/main" val="28690108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FBBE663E-4E6A-425F-AB5A-77E555BF44E8}" type="slidenum">
              <a:rPr lang="en-US" smtClean="0"/>
              <a:pPr>
                <a:defRPr/>
              </a:pPr>
              <a:t>18</a:t>
            </a:fld>
            <a:endParaRPr lang="en-US"/>
          </a:p>
        </p:txBody>
      </p:sp>
    </p:spTree>
    <p:extLst>
      <p:ext uri="{BB962C8B-B14F-4D97-AF65-F5344CB8AC3E}">
        <p14:creationId xmlns:p14="http://schemas.microsoft.com/office/powerpoint/2010/main" val="2728964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FBBE663E-4E6A-425F-AB5A-77E555BF44E8}" type="slidenum">
              <a:rPr lang="en-US" smtClean="0"/>
              <a:pPr>
                <a:defRPr/>
              </a:pPr>
              <a:t>19</a:t>
            </a:fld>
            <a:endParaRPr lang="en-US"/>
          </a:p>
        </p:txBody>
      </p:sp>
    </p:spTree>
    <p:extLst>
      <p:ext uri="{BB962C8B-B14F-4D97-AF65-F5344CB8AC3E}">
        <p14:creationId xmlns:p14="http://schemas.microsoft.com/office/powerpoint/2010/main" val="34332744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5044" eaLnBrk="0" hangingPunct="0">
              <a:defRPr sz="2400">
                <a:solidFill>
                  <a:schemeClr val="tx1"/>
                </a:solidFill>
                <a:latin typeface="Arial" charset="0"/>
              </a:defRPr>
            </a:lvl1pPr>
            <a:lvl2pPr marL="749934" indent="-288436" defTabSz="955044" eaLnBrk="0" hangingPunct="0">
              <a:defRPr sz="2400">
                <a:solidFill>
                  <a:schemeClr val="tx1"/>
                </a:solidFill>
                <a:latin typeface="Arial" charset="0"/>
              </a:defRPr>
            </a:lvl2pPr>
            <a:lvl3pPr marL="1153744" indent="-230749" defTabSz="955044" eaLnBrk="0" hangingPunct="0">
              <a:defRPr sz="2400">
                <a:solidFill>
                  <a:schemeClr val="tx1"/>
                </a:solidFill>
                <a:latin typeface="Arial" charset="0"/>
              </a:defRPr>
            </a:lvl3pPr>
            <a:lvl4pPr marL="1615242" indent="-230749" defTabSz="955044" eaLnBrk="0" hangingPunct="0">
              <a:defRPr sz="2400">
                <a:solidFill>
                  <a:schemeClr val="tx1"/>
                </a:solidFill>
                <a:latin typeface="Arial" charset="0"/>
              </a:defRPr>
            </a:lvl4pPr>
            <a:lvl5pPr marL="2076740" indent="-230749" defTabSz="955044" eaLnBrk="0" hangingPunct="0">
              <a:defRPr sz="2400">
                <a:solidFill>
                  <a:schemeClr val="tx1"/>
                </a:solidFill>
                <a:latin typeface="Arial" charset="0"/>
              </a:defRPr>
            </a:lvl5pPr>
            <a:lvl6pPr marL="2538237" indent="-230749" defTabSz="955044" eaLnBrk="0" fontAlgn="base" hangingPunct="0">
              <a:spcBef>
                <a:spcPct val="0"/>
              </a:spcBef>
              <a:spcAft>
                <a:spcPct val="0"/>
              </a:spcAft>
              <a:defRPr sz="2400">
                <a:solidFill>
                  <a:schemeClr val="tx1"/>
                </a:solidFill>
                <a:latin typeface="Arial" charset="0"/>
              </a:defRPr>
            </a:lvl6pPr>
            <a:lvl7pPr marL="2999735" indent="-230749" defTabSz="955044" eaLnBrk="0" fontAlgn="base" hangingPunct="0">
              <a:spcBef>
                <a:spcPct val="0"/>
              </a:spcBef>
              <a:spcAft>
                <a:spcPct val="0"/>
              </a:spcAft>
              <a:defRPr sz="2400">
                <a:solidFill>
                  <a:schemeClr val="tx1"/>
                </a:solidFill>
                <a:latin typeface="Arial" charset="0"/>
              </a:defRPr>
            </a:lvl7pPr>
            <a:lvl8pPr marL="3461233" indent="-230749" defTabSz="955044" eaLnBrk="0" fontAlgn="base" hangingPunct="0">
              <a:spcBef>
                <a:spcPct val="0"/>
              </a:spcBef>
              <a:spcAft>
                <a:spcPct val="0"/>
              </a:spcAft>
              <a:defRPr sz="2400">
                <a:solidFill>
                  <a:schemeClr val="tx1"/>
                </a:solidFill>
                <a:latin typeface="Arial" charset="0"/>
              </a:defRPr>
            </a:lvl8pPr>
            <a:lvl9pPr marL="3922730" indent="-230749" defTabSz="955044" eaLnBrk="0" fontAlgn="base" hangingPunct="0">
              <a:spcBef>
                <a:spcPct val="0"/>
              </a:spcBef>
              <a:spcAft>
                <a:spcPct val="0"/>
              </a:spcAft>
              <a:defRPr sz="2400">
                <a:solidFill>
                  <a:schemeClr val="tx1"/>
                </a:solidFill>
                <a:latin typeface="Arial" charset="0"/>
              </a:defRPr>
            </a:lvl9pPr>
          </a:lstStyle>
          <a:p>
            <a:fld id="{536E5190-8078-40D7-9BA7-A3343F7B2D00}" type="slidenum">
              <a:rPr lang="en-GB" sz="1000"/>
              <a:pPr/>
              <a:t>2</a:t>
            </a:fld>
            <a:endParaRPr lang="en-GB" sz="1000"/>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ABCCBB48-F4CB-244C-A901-1F30FED1FB46}" type="slidenum">
              <a:rPr lang="en-GB" smtClean="0"/>
              <a:pPr>
                <a:defRPr/>
              </a:pPr>
              <a:t>20</a:t>
            </a:fld>
            <a:endParaRPr lang="en-GB"/>
          </a:p>
        </p:txBody>
      </p:sp>
    </p:spTree>
    <p:extLst>
      <p:ext uri="{BB962C8B-B14F-4D97-AF65-F5344CB8AC3E}">
        <p14:creationId xmlns:p14="http://schemas.microsoft.com/office/powerpoint/2010/main" val="8360615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FBBE663E-4E6A-425F-AB5A-77E555BF44E8}" type="slidenum">
              <a:rPr lang="en-US" smtClean="0"/>
              <a:pPr>
                <a:defRPr/>
              </a:pPr>
              <a:t>21</a:t>
            </a:fld>
            <a:endParaRPr lang="en-US"/>
          </a:p>
        </p:txBody>
      </p:sp>
    </p:spTree>
    <p:extLst>
      <p:ext uri="{BB962C8B-B14F-4D97-AF65-F5344CB8AC3E}">
        <p14:creationId xmlns:p14="http://schemas.microsoft.com/office/powerpoint/2010/main" val="35227446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FBBE663E-4E6A-425F-AB5A-77E555BF44E8}" type="slidenum">
              <a:rPr lang="en-US" smtClean="0"/>
              <a:pPr>
                <a:defRPr/>
              </a:pPr>
              <a:t>22</a:t>
            </a:fld>
            <a:endParaRPr lang="en-US"/>
          </a:p>
        </p:txBody>
      </p:sp>
    </p:spTree>
    <p:extLst>
      <p:ext uri="{BB962C8B-B14F-4D97-AF65-F5344CB8AC3E}">
        <p14:creationId xmlns:p14="http://schemas.microsoft.com/office/powerpoint/2010/main" val="10775552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ABCCBB48-F4CB-244C-A901-1F30FED1FB46}" type="slidenum">
              <a:rPr lang="en-GB" smtClean="0"/>
              <a:pPr>
                <a:defRPr/>
              </a:pPr>
              <a:t>23</a:t>
            </a:fld>
            <a:endParaRPr lang="en-GB"/>
          </a:p>
        </p:txBody>
      </p:sp>
    </p:spTree>
    <p:extLst>
      <p:ext uri="{BB962C8B-B14F-4D97-AF65-F5344CB8AC3E}">
        <p14:creationId xmlns:p14="http://schemas.microsoft.com/office/powerpoint/2010/main" val="83606157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FBBE663E-4E6A-425F-AB5A-77E555BF44E8}" type="slidenum">
              <a:rPr lang="en-US" smtClean="0"/>
              <a:pPr>
                <a:defRPr/>
              </a:pPr>
              <a:t>24</a:t>
            </a:fld>
            <a:endParaRPr lang="en-US"/>
          </a:p>
        </p:txBody>
      </p:sp>
    </p:spTree>
    <p:extLst>
      <p:ext uri="{BB962C8B-B14F-4D97-AF65-F5344CB8AC3E}">
        <p14:creationId xmlns:p14="http://schemas.microsoft.com/office/powerpoint/2010/main" val="27289647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FBBE663E-4E6A-425F-AB5A-77E555BF44E8}" type="slidenum">
              <a:rPr lang="en-US" smtClean="0"/>
              <a:pPr>
                <a:defRPr/>
              </a:pPr>
              <a:t>25</a:t>
            </a:fld>
            <a:endParaRPr lang="en-US"/>
          </a:p>
        </p:txBody>
      </p:sp>
    </p:spTree>
    <p:extLst>
      <p:ext uri="{BB962C8B-B14F-4D97-AF65-F5344CB8AC3E}">
        <p14:creationId xmlns:p14="http://schemas.microsoft.com/office/powerpoint/2010/main" val="74888146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FBBE663E-4E6A-425F-AB5A-77E555BF44E8}" type="slidenum">
              <a:rPr lang="en-US" smtClean="0"/>
              <a:pPr>
                <a:defRPr/>
              </a:pPr>
              <a:t>26</a:t>
            </a:fld>
            <a:endParaRPr lang="en-US"/>
          </a:p>
        </p:txBody>
      </p:sp>
    </p:spTree>
    <p:extLst>
      <p:ext uri="{BB962C8B-B14F-4D97-AF65-F5344CB8AC3E}">
        <p14:creationId xmlns:p14="http://schemas.microsoft.com/office/powerpoint/2010/main" val="54418225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FBBE663E-4E6A-425F-AB5A-77E555BF44E8}" type="slidenum">
              <a:rPr lang="en-US" smtClean="0"/>
              <a:pPr>
                <a:defRPr/>
              </a:pPr>
              <a:t>27</a:t>
            </a:fld>
            <a:endParaRPr lang="en-US"/>
          </a:p>
        </p:txBody>
      </p:sp>
    </p:spTree>
    <p:extLst>
      <p:ext uri="{BB962C8B-B14F-4D97-AF65-F5344CB8AC3E}">
        <p14:creationId xmlns:p14="http://schemas.microsoft.com/office/powerpoint/2010/main" val="27289647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ABCCBB48-F4CB-244C-A901-1F30FED1FB46}" type="slidenum">
              <a:rPr lang="en-GB" smtClean="0"/>
              <a:pPr>
                <a:defRPr/>
              </a:pPr>
              <a:t>28</a:t>
            </a:fld>
            <a:endParaRPr lang="en-GB"/>
          </a:p>
        </p:txBody>
      </p:sp>
    </p:spTree>
    <p:extLst>
      <p:ext uri="{BB962C8B-B14F-4D97-AF65-F5344CB8AC3E}">
        <p14:creationId xmlns:p14="http://schemas.microsoft.com/office/powerpoint/2010/main" val="10625229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ABCCBB48-F4CB-244C-A901-1F30FED1FB46}" type="slidenum">
              <a:rPr lang="en-GB" smtClean="0"/>
              <a:pPr>
                <a:defRPr/>
              </a:pPr>
              <a:t>29</a:t>
            </a:fld>
            <a:endParaRPr lang="en-GB"/>
          </a:p>
        </p:txBody>
      </p:sp>
    </p:spTree>
    <p:extLst>
      <p:ext uri="{BB962C8B-B14F-4D97-AF65-F5344CB8AC3E}">
        <p14:creationId xmlns:p14="http://schemas.microsoft.com/office/powerpoint/2010/main" val="17160770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a:ln/>
        </p:spPr>
      </p:sp>
      <p:sp>
        <p:nvSpPr>
          <p:cNvPr id="122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22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5044" eaLnBrk="0" hangingPunct="0">
              <a:defRPr sz="2400">
                <a:solidFill>
                  <a:schemeClr val="tx1"/>
                </a:solidFill>
                <a:latin typeface="Arial" charset="0"/>
              </a:defRPr>
            </a:lvl1pPr>
            <a:lvl2pPr marL="749934" indent="-288436" defTabSz="955044" eaLnBrk="0" hangingPunct="0">
              <a:defRPr sz="2400">
                <a:solidFill>
                  <a:schemeClr val="tx1"/>
                </a:solidFill>
                <a:latin typeface="Arial" charset="0"/>
              </a:defRPr>
            </a:lvl2pPr>
            <a:lvl3pPr marL="1153744" indent="-230749" defTabSz="955044" eaLnBrk="0" hangingPunct="0">
              <a:defRPr sz="2400">
                <a:solidFill>
                  <a:schemeClr val="tx1"/>
                </a:solidFill>
                <a:latin typeface="Arial" charset="0"/>
              </a:defRPr>
            </a:lvl3pPr>
            <a:lvl4pPr marL="1615242" indent="-230749" defTabSz="955044" eaLnBrk="0" hangingPunct="0">
              <a:defRPr sz="2400">
                <a:solidFill>
                  <a:schemeClr val="tx1"/>
                </a:solidFill>
                <a:latin typeface="Arial" charset="0"/>
              </a:defRPr>
            </a:lvl4pPr>
            <a:lvl5pPr marL="2076740" indent="-230749" defTabSz="955044" eaLnBrk="0" hangingPunct="0">
              <a:defRPr sz="2400">
                <a:solidFill>
                  <a:schemeClr val="tx1"/>
                </a:solidFill>
                <a:latin typeface="Arial" charset="0"/>
              </a:defRPr>
            </a:lvl5pPr>
            <a:lvl6pPr marL="2538237" indent="-230749" defTabSz="955044" eaLnBrk="0" fontAlgn="base" hangingPunct="0">
              <a:spcBef>
                <a:spcPct val="0"/>
              </a:spcBef>
              <a:spcAft>
                <a:spcPct val="0"/>
              </a:spcAft>
              <a:defRPr sz="2400">
                <a:solidFill>
                  <a:schemeClr val="tx1"/>
                </a:solidFill>
                <a:latin typeface="Arial" charset="0"/>
              </a:defRPr>
            </a:lvl6pPr>
            <a:lvl7pPr marL="2999735" indent="-230749" defTabSz="955044" eaLnBrk="0" fontAlgn="base" hangingPunct="0">
              <a:spcBef>
                <a:spcPct val="0"/>
              </a:spcBef>
              <a:spcAft>
                <a:spcPct val="0"/>
              </a:spcAft>
              <a:defRPr sz="2400">
                <a:solidFill>
                  <a:schemeClr val="tx1"/>
                </a:solidFill>
                <a:latin typeface="Arial" charset="0"/>
              </a:defRPr>
            </a:lvl7pPr>
            <a:lvl8pPr marL="3461233" indent="-230749" defTabSz="955044" eaLnBrk="0" fontAlgn="base" hangingPunct="0">
              <a:spcBef>
                <a:spcPct val="0"/>
              </a:spcBef>
              <a:spcAft>
                <a:spcPct val="0"/>
              </a:spcAft>
              <a:defRPr sz="2400">
                <a:solidFill>
                  <a:schemeClr val="tx1"/>
                </a:solidFill>
                <a:latin typeface="Arial" charset="0"/>
              </a:defRPr>
            </a:lvl8pPr>
            <a:lvl9pPr marL="3922730" indent="-230749" defTabSz="955044" eaLnBrk="0" fontAlgn="base" hangingPunct="0">
              <a:spcBef>
                <a:spcPct val="0"/>
              </a:spcBef>
              <a:spcAft>
                <a:spcPct val="0"/>
              </a:spcAft>
              <a:defRPr sz="2400">
                <a:solidFill>
                  <a:schemeClr val="tx1"/>
                </a:solidFill>
                <a:latin typeface="Arial" charset="0"/>
              </a:defRPr>
            </a:lvl9pPr>
          </a:lstStyle>
          <a:p>
            <a:pPr eaLnBrk="1" hangingPunct="1"/>
            <a:fld id="{6AE41AA0-84FE-4ABF-8FDC-01846E0C5875}" type="slidenum">
              <a:rPr lang="en-GB" sz="1200">
                <a:latin typeface="Times New Roman" pitchFamily="18" charset="0"/>
              </a:rPr>
              <a:pPr eaLnBrk="1" hangingPunct="1"/>
              <a:t>3</a:t>
            </a:fld>
            <a:endParaRPr lang="en-GB" sz="1200">
              <a:latin typeface="Times New Roman" pitchFamily="18"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ABCCBB48-F4CB-244C-A901-1F30FED1FB46}" type="slidenum">
              <a:rPr lang="en-GB" smtClean="0"/>
              <a:pPr>
                <a:defRPr/>
              </a:pPr>
              <a:t>30</a:t>
            </a:fld>
            <a:endParaRPr lang="en-GB"/>
          </a:p>
        </p:txBody>
      </p:sp>
    </p:spTree>
    <p:extLst>
      <p:ext uri="{BB962C8B-B14F-4D97-AF65-F5344CB8AC3E}">
        <p14:creationId xmlns:p14="http://schemas.microsoft.com/office/powerpoint/2010/main" val="37788402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FBBE663E-4E6A-425F-AB5A-77E555BF44E8}" type="slidenum">
              <a:rPr lang="en-US" smtClean="0"/>
              <a:pPr>
                <a:defRPr/>
              </a:pPr>
              <a:t>31</a:t>
            </a:fld>
            <a:endParaRPr lang="en-US"/>
          </a:p>
        </p:txBody>
      </p:sp>
    </p:spTree>
    <p:extLst>
      <p:ext uri="{BB962C8B-B14F-4D97-AF65-F5344CB8AC3E}">
        <p14:creationId xmlns:p14="http://schemas.microsoft.com/office/powerpoint/2010/main" val="348347835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ABCCBB48-F4CB-244C-A901-1F30FED1FB46}" type="slidenum">
              <a:rPr lang="en-GB" smtClean="0"/>
              <a:pPr>
                <a:defRPr/>
              </a:pPr>
              <a:t>32</a:t>
            </a:fld>
            <a:endParaRPr lang="en-GB"/>
          </a:p>
        </p:txBody>
      </p:sp>
    </p:spTree>
    <p:extLst>
      <p:ext uri="{BB962C8B-B14F-4D97-AF65-F5344CB8AC3E}">
        <p14:creationId xmlns:p14="http://schemas.microsoft.com/office/powerpoint/2010/main" val="188764296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ABCCBB48-F4CB-244C-A901-1F30FED1FB46}" type="slidenum">
              <a:rPr lang="en-GB" smtClean="0"/>
              <a:pPr>
                <a:defRPr/>
              </a:pPr>
              <a:t>33</a:t>
            </a:fld>
            <a:endParaRPr lang="en-GB"/>
          </a:p>
        </p:txBody>
      </p:sp>
    </p:spTree>
    <p:extLst>
      <p:ext uri="{BB962C8B-B14F-4D97-AF65-F5344CB8AC3E}">
        <p14:creationId xmlns:p14="http://schemas.microsoft.com/office/powerpoint/2010/main" val="248479236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ABCCBB48-F4CB-244C-A901-1F30FED1FB46}" type="slidenum">
              <a:rPr lang="en-GB" smtClean="0"/>
              <a:pPr>
                <a:defRPr/>
              </a:pPr>
              <a:t>34</a:t>
            </a:fld>
            <a:endParaRPr lang="en-GB"/>
          </a:p>
        </p:txBody>
      </p:sp>
    </p:spTree>
    <p:extLst>
      <p:ext uri="{BB962C8B-B14F-4D97-AF65-F5344CB8AC3E}">
        <p14:creationId xmlns:p14="http://schemas.microsoft.com/office/powerpoint/2010/main" val="273518862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ABCCBB48-F4CB-244C-A901-1F30FED1FB46}" type="slidenum">
              <a:rPr lang="en-GB" smtClean="0"/>
              <a:pPr>
                <a:defRPr/>
              </a:pPr>
              <a:t>35</a:t>
            </a:fld>
            <a:endParaRPr lang="en-GB"/>
          </a:p>
        </p:txBody>
      </p:sp>
    </p:spTree>
    <p:extLst>
      <p:ext uri="{BB962C8B-B14F-4D97-AF65-F5344CB8AC3E}">
        <p14:creationId xmlns:p14="http://schemas.microsoft.com/office/powerpoint/2010/main" val="56666642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ABCCBB48-F4CB-244C-A901-1F30FED1FB46}" type="slidenum">
              <a:rPr lang="en-GB" smtClean="0"/>
              <a:pPr>
                <a:defRPr/>
              </a:pPr>
              <a:t>36</a:t>
            </a:fld>
            <a:endParaRPr lang="en-GB"/>
          </a:p>
        </p:txBody>
      </p:sp>
    </p:spTree>
    <p:extLst>
      <p:ext uri="{BB962C8B-B14F-4D97-AF65-F5344CB8AC3E}">
        <p14:creationId xmlns:p14="http://schemas.microsoft.com/office/powerpoint/2010/main" val="187661161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ABCCBB48-F4CB-244C-A901-1F30FED1FB46}" type="slidenum">
              <a:rPr lang="en-GB" smtClean="0"/>
              <a:pPr>
                <a:defRPr/>
              </a:pPr>
              <a:t>37</a:t>
            </a:fld>
            <a:endParaRPr lang="en-GB"/>
          </a:p>
        </p:txBody>
      </p:sp>
    </p:spTree>
    <p:extLst>
      <p:ext uri="{BB962C8B-B14F-4D97-AF65-F5344CB8AC3E}">
        <p14:creationId xmlns:p14="http://schemas.microsoft.com/office/powerpoint/2010/main" val="302502029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ABCCBB48-F4CB-244C-A901-1F30FED1FB46}" type="slidenum">
              <a:rPr lang="en-GB" smtClean="0"/>
              <a:pPr>
                <a:defRPr/>
              </a:pPr>
              <a:t>38</a:t>
            </a:fld>
            <a:endParaRPr lang="en-GB"/>
          </a:p>
        </p:txBody>
      </p:sp>
    </p:spTree>
    <p:extLst>
      <p:ext uri="{BB962C8B-B14F-4D97-AF65-F5344CB8AC3E}">
        <p14:creationId xmlns:p14="http://schemas.microsoft.com/office/powerpoint/2010/main" val="246281983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ABCCBB48-F4CB-244C-A901-1F30FED1FB46}" type="slidenum">
              <a:rPr lang="en-GB" smtClean="0"/>
              <a:pPr>
                <a:defRPr/>
              </a:pPr>
              <a:t>39</a:t>
            </a:fld>
            <a:endParaRPr lang="en-GB"/>
          </a:p>
        </p:txBody>
      </p:sp>
    </p:spTree>
    <p:extLst>
      <p:ext uri="{BB962C8B-B14F-4D97-AF65-F5344CB8AC3E}">
        <p14:creationId xmlns:p14="http://schemas.microsoft.com/office/powerpoint/2010/main" val="20313643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FBBE663E-4E6A-425F-AB5A-77E555BF44E8}" type="slidenum">
              <a:rPr lang="en-US" smtClean="0"/>
              <a:pPr>
                <a:defRPr/>
              </a:pPr>
              <a:t>4</a:t>
            </a:fld>
            <a:endParaRPr lang="en-US"/>
          </a:p>
        </p:txBody>
      </p:sp>
    </p:spTree>
    <p:extLst>
      <p:ext uri="{BB962C8B-B14F-4D97-AF65-F5344CB8AC3E}">
        <p14:creationId xmlns:p14="http://schemas.microsoft.com/office/powerpoint/2010/main" val="390306170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ABCCBB48-F4CB-244C-A901-1F30FED1FB46}" type="slidenum">
              <a:rPr lang="en-GB" smtClean="0"/>
              <a:pPr>
                <a:defRPr/>
              </a:pPr>
              <a:t>40</a:t>
            </a:fld>
            <a:endParaRPr lang="en-GB"/>
          </a:p>
        </p:txBody>
      </p:sp>
    </p:spTree>
    <p:extLst>
      <p:ext uri="{BB962C8B-B14F-4D97-AF65-F5344CB8AC3E}">
        <p14:creationId xmlns:p14="http://schemas.microsoft.com/office/powerpoint/2010/main" val="16409162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ABCCBB48-F4CB-244C-A901-1F30FED1FB46}" type="slidenum">
              <a:rPr lang="en-GB" smtClean="0"/>
              <a:pPr>
                <a:defRPr/>
              </a:pPr>
              <a:t>41</a:t>
            </a:fld>
            <a:endParaRPr lang="en-GB"/>
          </a:p>
        </p:txBody>
      </p:sp>
    </p:spTree>
    <p:extLst>
      <p:ext uri="{BB962C8B-B14F-4D97-AF65-F5344CB8AC3E}">
        <p14:creationId xmlns:p14="http://schemas.microsoft.com/office/powerpoint/2010/main" val="375363584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ABCCBB48-F4CB-244C-A901-1F30FED1FB46}" type="slidenum">
              <a:rPr lang="en-GB" smtClean="0"/>
              <a:pPr>
                <a:defRPr/>
              </a:pPr>
              <a:t>42</a:t>
            </a:fld>
            <a:endParaRPr lang="en-GB"/>
          </a:p>
        </p:txBody>
      </p:sp>
    </p:spTree>
    <p:extLst>
      <p:ext uri="{BB962C8B-B14F-4D97-AF65-F5344CB8AC3E}">
        <p14:creationId xmlns:p14="http://schemas.microsoft.com/office/powerpoint/2010/main" val="31597628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ABCCBB48-F4CB-244C-A901-1F30FED1FB46}" type="slidenum">
              <a:rPr lang="en-GB" smtClean="0"/>
              <a:pPr>
                <a:defRPr/>
              </a:pPr>
              <a:t>43</a:t>
            </a:fld>
            <a:endParaRPr lang="en-GB"/>
          </a:p>
        </p:txBody>
      </p:sp>
    </p:spTree>
    <p:extLst>
      <p:ext uri="{BB962C8B-B14F-4D97-AF65-F5344CB8AC3E}">
        <p14:creationId xmlns:p14="http://schemas.microsoft.com/office/powerpoint/2010/main" val="208688460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FBBE663E-4E6A-425F-AB5A-77E555BF44E8}" type="slidenum">
              <a:rPr lang="en-US" smtClean="0"/>
              <a:pPr>
                <a:defRPr/>
              </a:pPr>
              <a:t>44</a:t>
            </a:fld>
            <a:endParaRPr lang="en-US"/>
          </a:p>
        </p:txBody>
      </p:sp>
    </p:spTree>
    <p:extLst>
      <p:ext uri="{BB962C8B-B14F-4D97-AF65-F5344CB8AC3E}">
        <p14:creationId xmlns:p14="http://schemas.microsoft.com/office/powerpoint/2010/main" val="27289647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FBBE663E-4E6A-425F-AB5A-77E555BF44E8}" type="slidenum">
              <a:rPr lang="en-US" smtClean="0"/>
              <a:pPr>
                <a:defRPr/>
              </a:pPr>
              <a:t>45</a:t>
            </a:fld>
            <a:endParaRPr lang="en-US"/>
          </a:p>
        </p:txBody>
      </p:sp>
    </p:spTree>
    <p:extLst>
      <p:ext uri="{BB962C8B-B14F-4D97-AF65-F5344CB8AC3E}">
        <p14:creationId xmlns:p14="http://schemas.microsoft.com/office/powerpoint/2010/main" val="22281833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FBBE663E-4E6A-425F-AB5A-77E555BF44E8}" type="slidenum">
              <a:rPr lang="en-US" smtClean="0"/>
              <a:pPr>
                <a:defRPr/>
              </a:pPr>
              <a:t>46</a:t>
            </a:fld>
            <a:endParaRPr lang="en-US"/>
          </a:p>
        </p:txBody>
      </p:sp>
    </p:spTree>
    <p:extLst>
      <p:ext uri="{BB962C8B-B14F-4D97-AF65-F5344CB8AC3E}">
        <p14:creationId xmlns:p14="http://schemas.microsoft.com/office/powerpoint/2010/main" val="126951798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ABCCBB48-F4CB-244C-A901-1F30FED1FB46}" type="slidenum">
              <a:rPr lang="en-GB" smtClean="0"/>
              <a:pPr>
                <a:defRPr/>
              </a:pPr>
              <a:t>47</a:t>
            </a:fld>
            <a:endParaRPr lang="en-GB"/>
          </a:p>
        </p:txBody>
      </p:sp>
    </p:spTree>
    <p:extLst>
      <p:ext uri="{BB962C8B-B14F-4D97-AF65-F5344CB8AC3E}">
        <p14:creationId xmlns:p14="http://schemas.microsoft.com/office/powerpoint/2010/main" val="63898221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FBBE663E-4E6A-425F-AB5A-77E555BF44E8}" type="slidenum">
              <a:rPr lang="en-US" smtClean="0"/>
              <a:pPr>
                <a:defRPr/>
              </a:pPr>
              <a:t>48</a:t>
            </a:fld>
            <a:endParaRPr lang="en-US"/>
          </a:p>
        </p:txBody>
      </p:sp>
    </p:spTree>
    <p:extLst>
      <p:ext uri="{BB962C8B-B14F-4D97-AF65-F5344CB8AC3E}">
        <p14:creationId xmlns:p14="http://schemas.microsoft.com/office/powerpoint/2010/main" val="372227669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FBBE663E-4E6A-425F-AB5A-77E555BF44E8}" type="slidenum">
              <a:rPr lang="en-US" smtClean="0"/>
              <a:pPr>
                <a:defRPr/>
              </a:pPr>
              <a:t>49</a:t>
            </a:fld>
            <a:endParaRPr lang="en-US"/>
          </a:p>
        </p:txBody>
      </p:sp>
    </p:spTree>
    <p:extLst>
      <p:ext uri="{BB962C8B-B14F-4D97-AF65-F5344CB8AC3E}">
        <p14:creationId xmlns:p14="http://schemas.microsoft.com/office/powerpoint/2010/main" val="2260216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FBBE663E-4E6A-425F-AB5A-77E555BF44E8}" type="slidenum">
              <a:rPr lang="en-US" smtClean="0"/>
              <a:pPr>
                <a:defRPr/>
              </a:pPr>
              <a:t>5</a:t>
            </a:fld>
            <a:endParaRPr lang="en-US"/>
          </a:p>
        </p:txBody>
      </p:sp>
    </p:spTree>
    <p:extLst>
      <p:ext uri="{BB962C8B-B14F-4D97-AF65-F5344CB8AC3E}">
        <p14:creationId xmlns:p14="http://schemas.microsoft.com/office/powerpoint/2010/main" val="40982158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4960" eaLnBrk="0" hangingPunct="0">
              <a:defRPr sz="2400">
                <a:solidFill>
                  <a:schemeClr val="tx1"/>
                </a:solidFill>
                <a:latin typeface="Arial" pitchFamily="34" charset="0"/>
                <a:ea typeface="ＭＳ Ｐゴシック" pitchFamily="34" charset="-128"/>
              </a:defRPr>
            </a:lvl1pPr>
            <a:lvl2pPr marL="749868" indent="-288411" defTabSz="954960" eaLnBrk="0" hangingPunct="0">
              <a:defRPr sz="2400">
                <a:solidFill>
                  <a:schemeClr val="tx1"/>
                </a:solidFill>
                <a:latin typeface="Arial" pitchFamily="34" charset="0"/>
                <a:ea typeface="ＭＳ Ｐゴシック" pitchFamily="34" charset="-128"/>
              </a:defRPr>
            </a:lvl2pPr>
            <a:lvl3pPr marL="1153642" indent="-230729" defTabSz="954960" eaLnBrk="0" hangingPunct="0">
              <a:defRPr sz="2400">
                <a:solidFill>
                  <a:schemeClr val="tx1"/>
                </a:solidFill>
                <a:latin typeface="Arial" pitchFamily="34" charset="0"/>
                <a:ea typeface="ＭＳ Ｐゴシック" pitchFamily="34" charset="-128"/>
              </a:defRPr>
            </a:lvl3pPr>
            <a:lvl4pPr marL="1615100" indent="-230729" defTabSz="954960" eaLnBrk="0" hangingPunct="0">
              <a:defRPr sz="2400">
                <a:solidFill>
                  <a:schemeClr val="tx1"/>
                </a:solidFill>
                <a:latin typeface="Arial" pitchFamily="34" charset="0"/>
                <a:ea typeface="ＭＳ Ｐゴシック" pitchFamily="34" charset="-128"/>
              </a:defRPr>
            </a:lvl4pPr>
            <a:lvl5pPr marL="2076557" indent="-230729" defTabSz="954960" eaLnBrk="0" hangingPunct="0">
              <a:defRPr sz="2400">
                <a:solidFill>
                  <a:schemeClr val="tx1"/>
                </a:solidFill>
                <a:latin typeface="Arial" pitchFamily="34" charset="0"/>
                <a:ea typeface="ＭＳ Ｐゴシック" pitchFamily="34" charset="-128"/>
              </a:defRPr>
            </a:lvl5pPr>
            <a:lvl6pPr marL="2538013" indent="-230729" defTabSz="95496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99469" indent="-230729" defTabSz="95496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60927" indent="-230729" defTabSz="95496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922383" indent="-230729" defTabSz="95496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F81C74AB-A734-44FE-8951-5241A66F5786}" type="slidenum">
              <a:rPr lang="en-GB" sz="1000"/>
              <a:pPr/>
              <a:t>6</a:t>
            </a:fld>
            <a:endParaRPr lang="en-GB" sz="1000"/>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ea typeface="ＭＳ Ｐゴシック" pitchFamily="34"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FBBE663E-4E6A-425F-AB5A-77E555BF44E8}" type="slidenum">
              <a:rPr lang="en-US" smtClean="0"/>
              <a:pPr>
                <a:defRPr/>
              </a:pPr>
              <a:t>7</a:t>
            </a:fld>
            <a:endParaRPr lang="en-US"/>
          </a:p>
        </p:txBody>
      </p:sp>
    </p:spTree>
    <p:extLst>
      <p:ext uri="{BB962C8B-B14F-4D97-AF65-F5344CB8AC3E}">
        <p14:creationId xmlns:p14="http://schemas.microsoft.com/office/powerpoint/2010/main" val="22760121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FBBE663E-4E6A-425F-AB5A-77E555BF44E8}" type="slidenum">
              <a:rPr lang="en-US" smtClean="0"/>
              <a:pPr>
                <a:defRPr/>
              </a:pPr>
              <a:t>8</a:t>
            </a:fld>
            <a:endParaRPr lang="en-US"/>
          </a:p>
        </p:txBody>
      </p:sp>
    </p:spTree>
    <p:extLst>
      <p:ext uri="{BB962C8B-B14F-4D97-AF65-F5344CB8AC3E}">
        <p14:creationId xmlns:p14="http://schemas.microsoft.com/office/powerpoint/2010/main" val="789591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FBBE663E-4E6A-425F-AB5A-77E555BF44E8}" type="slidenum">
              <a:rPr lang="en-US" smtClean="0"/>
              <a:pPr>
                <a:defRPr/>
              </a:pPr>
              <a:t>9</a:t>
            </a:fld>
            <a:endParaRPr lang="en-US"/>
          </a:p>
        </p:txBody>
      </p:sp>
    </p:spTree>
    <p:extLst>
      <p:ext uri="{BB962C8B-B14F-4D97-AF65-F5344CB8AC3E}">
        <p14:creationId xmlns:p14="http://schemas.microsoft.com/office/powerpoint/2010/main" val="2694038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Content Placeholder 2"/>
          <p:cNvSpPr>
            <a:spLocks noGrp="1"/>
          </p:cNvSpPr>
          <p:nvPr>
            <p:ph idx="1"/>
          </p:nvPr>
        </p:nvSpPr>
        <p:spPr/>
        <p:txBody>
          <a:bodyPr/>
          <a:lstStyle>
            <a:lvl1pPr>
              <a:defRPr sz="24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Rectangle 7"/>
          <p:cNvSpPr>
            <a:spLocks noGrp="1" noChangeArrowheads="1"/>
          </p:cNvSpPr>
          <p:nvPr>
            <p:ph type="sldNum" sz="quarter" idx="10"/>
          </p:nvPr>
        </p:nvSpPr>
        <p:spPr>
          <a:ln/>
        </p:spPr>
        <p:txBody>
          <a:bodyPr/>
          <a:lstStyle>
            <a:lvl1pPr>
              <a:defRPr/>
            </a:lvl1pPr>
          </a:lstStyle>
          <a:p>
            <a:pPr>
              <a:defRPr/>
            </a:pPr>
            <a:fld id="{91918276-C72B-4A40-9044-606A4195A3C7}" type="slidenum">
              <a:rPr lang="en-US" altLang="en-US"/>
              <a:pPr>
                <a:defRPr/>
              </a:pPr>
              <a:t>‹#›</a:t>
            </a:fld>
            <a:endParaRPr lang="en-US" altLang="en-US"/>
          </a:p>
        </p:txBody>
      </p:sp>
    </p:spTree>
    <p:extLst>
      <p:ext uri="{BB962C8B-B14F-4D97-AF65-F5344CB8AC3E}">
        <p14:creationId xmlns:p14="http://schemas.microsoft.com/office/powerpoint/2010/main" val="24788042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7"/>
          <p:cNvSpPr>
            <a:spLocks noGrp="1" noChangeArrowheads="1"/>
          </p:cNvSpPr>
          <p:nvPr>
            <p:ph type="sldNum" sz="quarter" idx="10"/>
          </p:nvPr>
        </p:nvSpPr>
        <p:spPr>
          <a:ln/>
        </p:spPr>
        <p:txBody>
          <a:bodyPr/>
          <a:lstStyle>
            <a:lvl1pPr>
              <a:defRPr/>
            </a:lvl1pPr>
          </a:lstStyle>
          <a:p>
            <a:pPr>
              <a:defRPr/>
            </a:pPr>
            <a:fld id="{C12383FB-1116-4C30-A5D4-4371DBA3AE42}" type="slidenum">
              <a:rPr lang="en-US" altLang="en-US"/>
              <a:pPr>
                <a:defRPr/>
              </a:pPr>
              <a:t>‹#›</a:t>
            </a:fld>
            <a:endParaRPr lang="en-US" altLang="en-US"/>
          </a:p>
        </p:txBody>
      </p:sp>
    </p:spTree>
    <p:extLst>
      <p:ext uri="{BB962C8B-B14F-4D97-AF65-F5344CB8AC3E}">
        <p14:creationId xmlns:p14="http://schemas.microsoft.com/office/powerpoint/2010/main" val="37407207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11975" y="260350"/>
            <a:ext cx="1908175" cy="598805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1187450" y="260350"/>
            <a:ext cx="5572125" cy="59880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7"/>
          <p:cNvSpPr>
            <a:spLocks noGrp="1" noChangeArrowheads="1"/>
          </p:cNvSpPr>
          <p:nvPr>
            <p:ph type="sldNum" sz="quarter" idx="10"/>
          </p:nvPr>
        </p:nvSpPr>
        <p:spPr>
          <a:ln/>
        </p:spPr>
        <p:txBody>
          <a:bodyPr/>
          <a:lstStyle>
            <a:lvl1pPr>
              <a:defRPr/>
            </a:lvl1pPr>
          </a:lstStyle>
          <a:p>
            <a:pPr>
              <a:defRPr/>
            </a:pPr>
            <a:fld id="{E966ADDB-F6F7-4F2C-B8FC-9DB9D9FD47AA}" type="slidenum">
              <a:rPr lang="en-US" altLang="en-US"/>
              <a:pPr>
                <a:defRPr/>
              </a:pPr>
              <a:t>‹#›</a:t>
            </a:fld>
            <a:endParaRPr lang="en-US" altLang="en-US"/>
          </a:p>
        </p:txBody>
      </p:sp>
    </p:spTree>
    <p:extLst>
      <p:ext uri="{BB962C8B-B14F-4D97-AF65-F5344CB8AC3E}">
        <p14:creationId xmlns:p14="http://schemas.microsoft.com/office/powerpoint/2010/main" val="18333526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7"/>
          <p:cNvSpPr>
            <a:spLocks noGrp="1" noChangeArrowheads="1"/>
          </p:cNvSpPr>
          <p:nvPr>
            <p:ph type="sldNum" sz="quarter" idx="10"/>
          </p:nvPr>
        </p:nvSpPr>
        <p:spPr>
          <a:ln/>
        </p:spPr>
        <p:txBody>
          <a:bodyPr/>
          <a:lstStyle>
            <a:lvl1pPr>
              <a:defRPr/>
            </a:lvl1pPr>
          </a:lstStyle>
          <a:p>
            <a:pPr>
              <a:defRPr/>
            </a:pPr>
            <a:fld id="{441DE041-529E-45FC-8338-7D1E56D326DF}" type="slidenum">
              <a:rPr lang="en-US" altLang="en-US"/>
              <a:pPr>
                <a:defRPr/>
              </a:pPr>
              <a:t>‹#›</a:t>
            </a:fld>
            <a:endParaRPr lang="en-US" altLang="en-US"/>
          </a:p>
        </p:txBody>
      </p:sp>
    </p:spTree>
    <p:extLst>
      <p:ext uri="{BB962C8B-B14F-4D97-AF65-F5344CB8AC3E}">
        <p14:creationId xmlns:p14="http://schemas.microsoft.com/office/powerpoint/2010/main" val="38643713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38772" y="97451"/>
            <a:ext cx="7772400" cy="681148"/>
          </a:xfrm>
        </p:spPr>
        <p:txBody>
          <a:bodyPr anchor="t"/>
          <a:lstStyle>
            <a:lvl1pPr algn="l">
              <a:defRPr sz="4000" b="1" cap="none" baseline="0"/>
            </a:lvl1pPr>
          </a:lstStyle>
          <a:p>
            <a:r>
              <a:rPr lang="en-US" dirty="0" smtClean="0"/>
              <a:t>Click to edit Master title style</a:t>
            </a:r>
            <a:endParaRPr lang="en-GB" dirty="0"/>
          </a:p>
        </p:txBody>
      </p:sp>
      <p:sp>
        <p:nvSpPr>
          <p:cNvPr id="3" name="Text Placeholder 2"/>
          <p:cNvSpPr>
            <a:spLocks noGrp="1"/>
          </p:cNvSpPr>
          <p:nvPr>
            <p:ph type="body" idx="1"/>
          </p:nvPr>
        </p:nvSpPr>
        <p:spPr>
          <a:xfrm>
            <a:off x="1149789" y="1131683"/>
            <a:ext cx="7785981" cy="5585988"/>
          </a:xfrm>
        </p:spPr>
        <p:txBody>
          <a:bodyPr anchor="t"/>
          <a:lstStyle>
            <a:lvl1pPr marL="0" indent="0">
              <a:spcBef>
                <a:spcPts val="0"/>
              </a:spcBef>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7"/>
          <p:cNvSpPr>
            <a:spLocks noGrp="1" noChangeArrowheads="1"/>
          </p:cNvSpPr>
          <p:nvPr>
            <p:ph type="sldNum" sz="quarter" idx="10"/>
          </p:nvPr>
        </p:nvSpPr>
        <p:spPr>
          <a:ln/>
        </p:spPr>
        <p:txBody>
          <a:bodyPr/>
          <a:lstStyle>
            <a:lvl1pPr>
              <a:defRPr/>
            </a:lvl1pPr>
          </a:lstStyle>
          <a:p>
            <a:pPr>
              <a:defRPr/>
            </a:pPr>
            <a:fld id="{BDEC4FD4-707E-4E4E-B68A-DCD8601E01D0}" type="slidenum">
              <a:rPr lang="en-US" altLang="en-US"/>
              <a:pPr>
                <a:defRPr/>
              </a:pPr>
              <a:t>‹#›</a:t>
            </a:fld>
            <a:endParaRPr lang="en-US" altLang="en-US"/>
          </a:p>
        </p:txBody>
      </p:sp>
    </p:spTree>
    <p:extLst>
      <p:ext uri="{BB962C8B-B14F-4D97-AF65-F5344CB8AC3E}">
        <p14:creationId xmlns:p14="http://schemas.microsoft.com/office/powerpoint/2010/main" val="14196171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1187450" y="1196975"/>
            <a:ext cx="3740150" cy="50514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5080000" y="1196975"/>
            <a:ext cx="3740150" cy="50514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7"/>
          <p:cNvSpPr>
            <a:spLocks noGrp="1" noChangeArrowheads="1"/>
          </p:cNvSpPr>
          <p:nvPr>
            <p:ph type="sldNum" sz="quarter" idx="10"/>
          </p:nvPr>
        </p:nvSpPr>
        <p:spPr>
          <a:ln/>
        </p:spPr>
        <p:txBody>
          <a:bodyPr/>
          <a:lstStyle>
            <a:lvl1pPr>
              <a:defRPr/>
            </a:lvl1pPr>
          </a:lstStyle>
          <a:p>
            <a:pPr>
              <a:defRPr/>
            </a:pPr>
            <a:fld id="{F713F4D4-3699-4BAF-99BB-DFA8B0EFBCDF}" type="slidenum">
              <a:rPr lang="en-US" altLang="en-US"/>
              <a:pPr>
                <a:defRPr/>
              </a:pPr>
              <a:t>‹#›</a:t>
            </a:fld>
            <a:endParaRPr lang="en-US" altLang="en-US"/>
          </a:p>
        </p:txBody>
      </p:sp>
    </p:spTree>
    <p:extLst>
      <p:ext uri="{BB962C8B-B14F-4D97-AF65-F5344CB8AC3E}">
        <p14:creationId xmlns:p14="http://schemas.microsoft.com/office/powerpoint/2010/main" val="15551808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7"/>
          <p:cNvSpPr>
            <a:spLocks noGrp="1" noChangeArrowheads="1"/>
          </p:cNvSpPr>
          <p:nvPr>
            <p:ph type="sldNum" sz="quarter" idx="10"/>
          </p:nvPr>
        </p:nvSpPr>
        <p:spPr>
          <a:ln/>
        </p:spPr>
        <p:txBody>
          <a:bodyPr/>
          <a:lstStyle>
            <a:lvl1pPr>
              <a:defRPr/>
            </a:lvl1pPr>
          </a:lstStyle>
          <a:p>
            <a:pPr>
              <a:defRPr/>
            </a:pPr>
            <a:fld id="{557250D3-D57A-40E2-BC2A-880C7CB7BCBC}" type="slidenum">
              <a:rPr lang="en-US" altLang="en-US"/>
              <a:pPr>
                <a:defRPr/>
              </a:pPr>
              <a:t>‹#›</a:t>
            </a:fld>
            <a:endParaRPr lang="en-US" altLang="en-US"/>
          </a:p>
        </p:txBody>
      </p:sp>
    </p:spTree>
    <p:extLst>
      <p:ext uri="{BB962C8B-B14F-4D97-AF65-F5344CB8AC3E}">
        <p14:creationId xmlns:p14="http://schemas.microsoft.com/office/powerpoint/2010/main" val="28763822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7"/>
          <p:cNvSpPr>
            <a:spLocks noGrp="1" noChangeArrowheads="1"/>
          </p:cNvSpPr>
          <p:nvPr>
            <p:ph type="sldNum" sz="quarter" idx="10"/>
          </p:nvPr>
        </p:nvSpPr>
        <p:spPr>
          <a:ln/>
        </p:spPr>
        <p:txBody>
          <a:bodyPr/>
          <a:lstStyle>
            <a:lvl1pPr>
              <a:defRPr/>
            </a:lvl1pPr>
          </a:lstStyle>
          <a:p>
            <a:pPr>
              <a:defRPr/>
            </a:pPr>
            <a:fld id="{724DF092-CBBE-45B9-B252-C4F5921589D9}" type="slidenum">
              <a:rPr lang="en-US" altLang="en-US"/>
              <a:pPr>
                <a:defRPr/>
              </a:pPr>
              <a:t>‹#›</a:t>
            </a:fld>
            <a:endParaRPr lang="en-US" altLang="en-US"/>
          </a:p>
        </p:txBody>
      </p:sp>
    </p:spTree>
    <p:extLst>
      <p:ext uri="{BB962C8B-B14F-4D97-AF65-F5344CB8AC3E}">
        <p14:creationId xmlns:p14="http://schemas.microsoft.com/office/powerpoint/2010/main" val="37808859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Grp="1" noChangeArrowheads="1"/>
          </p:cNvSpPr>
          <p:nvPr>
            <p:ph type="sldNum" sz="quarter" idx="10"/>
          </p:nvPr>
        </p:nvSpPr>
        <p:spPr>
          <a:ln/>
        </p:spPr>
        <p:txBody>
          <a:bodyPr/>
          <a:lstStyle>
            <a:lvl1pPr>
              <a:defRPr/>
            </a:lvl1pPr>
          </a:lstStyle>
          <a:p>
            <a:pPr>
              <a:defRPr/>
            </a:pPr>
            <a:fld id="{89541E39-7B05-46F5-97CA-E66A230671D8}" type="slidenum">
              <a:rPr lang="en-US" altLang="en-US"/>
              <a:pPr>
                <a:defRPr/>
              </a:pPr>
              <a:t>‹#›</a:t>
            </a:fld>
            <a:endParaRPr lang="en-US" altLang="en-US"/>
          </a:p>
        </p:txBody>
      </p:sp>
    </p:spTree>
    <p:extLst>
      <p:ext uri="{BB962C8B-B14F-4D97-AF65-F5344CB8AC3E}">
        <p14:creationId xmlns:p14="http://schemas.microsoft.com/office/powerpoint/2010/main" val="36629724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sldNum" sz="quarter" idx="10"/>
          </p:nvPr>
        </p:nvSpPr>
        <p:spPr>
          <a:ln/>
        </p:spPr>
        <p:txBody>
          <a:bodyPr/>
          <a:lstStyle>
            <a:lvl1pPr>
              <a:defRPr/>
            </a:lvl1pPr>
          </a:lstStyle>
          <a:p>
            <a:pPr>
              <a:defRPr/>
            </a:pPr>
            <a:fld id="{2C1EBDE0-2700-4014-9D34-2F0F276FF0A2}" type="slidenum">
              <a:rPr lang="en-US" altLang="en-US"/>
              <a:pPr>
                <a:defRPr/>
              </a:pPr>
              <a:t>‹#›</a:t>
            </a:fld>
            <a:endParaRPr lang="en-US" altLang="en-US"/>
          </a:p>
        </p:txBody>
      </p:sp>
    </p:spTree>
    <p:extLst>
      <p:ext uri="{BB962C8B-B14F-4D97-AF65-F5344CB8AC3E}">
        <p14:creationId xmlns:p14="http://schemas.microsoft.com/office/powerpoint/2010/main" val="5364512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sldNum" sz="quarter" idx="10"/>
          </p:nvPr>
        </p:nvSpPr>
        <p:spPr>
          <a:ln/>
        </p:spPr>
        <p:txBody>
          <a:bodyPr/>
          <a:lstStyle>
            <a:lvl1pPr>
              <a:defRPr/>
            </a:lvl1pPr>
          </a:lstStyle>
          <a:p>
            <a:pPr>
              <a:defRPr/>
            </a:pPr>
            <a:fld id="{1667C982-ED0A-443D-BD8E-C19F35DDEF66}" type="slidenum">
              <a:rPr lang="en-US" altLang="en-US"/>
              <a:pPr>
                <a:defRPr/>
              </a:pPr>
              <a:t>‹#›</a:t>
            </a:fld>
            <a:endParaRPr lang="en-US" altLang="en-US"/>
          </a:p>
        </p:txBody>
      </p:sp>
    </p:spTree>
    <p:extLst>
      <p:ext uri="{BB962C8B-B14F-4D97-AF65-F5344CB8AC3E}">
        <p14:creationId xmlns:p14="http://schemas.microsoft.com/office/powerpoint/2010/main" val="20820977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187450" y="260350"/>
            <a:ext cx="7632700" cy="66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smtClean="0"/>
              <a:t>Heading</a:t>
            </a:r>
          </a:p>
        </p:txBody>
      </p:sp>
      <p:sp>
        <p:nvSpPr>
          <p:cNvPr id="1027" name="Rectangle 3"/>
          <p:cNvSpPr>
            <a:spLocks noGrp="1" noChangeArrowheads="1"/>
          </p:cNvSpPr>
          <p:nvPr>
            <p:ph type="body" idx="1"/>
          </p:nvPr>
        </p:nvSpPr>
        <p:spPr bwMode="auto">
          <a:xfrm>
            <a:off x="1187450" y="1196975"/>
            <a:ext cx="7632700" cy="5051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1028" name="Rectangle 4"/>
          <p:cNvSpPr>
            <a:spLocks noChangeArrowheads="1"/>
          </p:cNvSpPr>
          <p:nvPr/>
        </p:nvSpPr>
        <p:spPr bwMode="auto">
          <a:xfrm>
            <a:off x="304800" y="0"/>
            <a:ext cx="704850" cy="5543550"/>
          </a:xfrm>
          <a:prstGeom prst="rect">
            <a:avLst/>
          </a:prstGeom>
          <a:gradFill rotWithShape="0">
            <a:gsLst>
              <a:gs pos="0">
                <a:srgbClr val="2F9FEB"/>
              </a:gs>
              <a:gs pos="100000">
                <a:srgbClr val="016CA7"/>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GB"/>
          </a:p>
        </p:txBody>
      </p:sp>
      <p:sp>
        <p:nvSpPr>
          <p:cNvPr id="1029" name="Text Box 6"/>
          <p:cNvSpPr txBox="1">
            <a:spLocks noChangeArrowheads="1"/>
          </p:cNvSpPr>
          <p:nvPr/>
        </p:nvSpPr>
        <p:spPr bwMode="auto">
          <a:xfrm>
            <a:off x="1187450" y="6407150"/>
            <a:ext cx="76327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7534275" algn="r"/>
              </a:tabLst>
              <a:defRPr sz="2400">
                <a:solidFill>
                  <a:schemeClr val="tx1"/>
                </a:solidFill>
                <a:latin typeface="Arial" charset="0"/>
              </a:defRPr>
            </a:lvl1pPr>
            <a:lvl2pPr marL="742950" indent="-285750" eaLnBrk="0" hangingPunct="0">
              <a:tabLst>
                <a:tab pos="7534275" algn="r"/>
              </a:tabLst>
              <a:defRPr sz="2400">
                <a:solidFill>
                  <a:schemeClr val="tx1"/>
                </a:solidFill>
                <a:latin typeface="Arial" charset="0"/>
              </a:defRPr>
            </a:lvl2pPr>
            <a:lvl3pPr marL="1143000" indent="-228600" eaLnBrk="0" hangingPunct="0">
              <a:tabLst>
                <a:tab pos="7534275" algn="r"/>
              </a:tabLst>
              <a:defRPr sz="2400">
                <a:solidFill>
                  <a:schemeClr val="tx1"/>
                </a:solidFill>
                <a:latin typeface="Arial" charset="0"/>
              </a:defRPr>
            </a:lvl3pPr>
            <a:lvl4pPr marL="1600200" indent="-228600" eaLnBrk="0" hangingPunct="0">
              <a:tabLst>
                <a:tab pos="7534275" algn="r"/>
              </a:tabLst>
              <a:defRPr sz="2400">
                <a:solidFill>
                  <a:schemeClr val="tx1"/>
                </a:solidFill>
                <a:latin typeface="Arial" charset="0"/>
              </a:defRPr>
            </a:lvl4pPr>
            <a:lvl5pPr marL="2057400" indent="-228600" eaLnBrk="0" hangingPunct="0">
              <a:tabLst>
                <a:tab pos="7534275" algn="r"/>
              </a:tabLst>
              <a:defRPr sz="2400">
                <a:solidFill>
                  <a:schemeClr val="tx1"/>
                </a:solidFill>
                <a:latin typeface="Arial" charset="0"/>
              </a:defRPr>
            </a:lvl5pPr>
            <a:lvl6pPr marL="2514600" indent="-228600" eaLnBrk="0" fontAlgn="base" hangingPunct="0">
              <a:spcBef>
                <a:spcPct val="0"/>
              </a:spcBef>
              <a:spcAft>
                <a:spcPct val="0"/>
              </a:spcAft>
              <a:tabLst>
                <a:tab pos="7534275" algn="r"/>
              </a:tabLst>
              <a:defRPr sz="2400">
                <a:solidFill>
                  <a:schemeClr val="tx1"/>
                </a:solidFill>
                <a:latin typeface="Arial" charset="0"/>
              </a:defRPr>
            </a:lvl6pPr>
            <a:lvl7pPr marL="2971800" indent="-228600" eaLnBrk="0" fontAlgn="base" hangingPunct="0">
              <a:spcBef>
                <a:spcPct val="0"/>
              </a:spcBef>
              <a:spcAft>
                <a:spcPct val="0"/>
              </a:spcAft>
              <a:tabLst>
                <a:tab pos="7534275" algn="r"/>
              </a:tabLst>
              <a:defRPr sz="2400">
                <a:solidFill>
                  <a:schemeClr val="tx1"/>
                </a:solidFill>
                <a:latin typeface="Arial" charset="0"/>
              </a:defRPr>
            </a:lvl7pPr>
            <a:lvl8pPr marL="3429000" indent="-228600" eaLnBrk="0" fontAlgn="base" hangingPunct="0">
              <a:spcBef>
                <a:spcPct val="0"/>
              </a:spcBef>
              <a:spcAft>
                <a:spcPct val="0"/>
              </a:spcAft>
              <a:tabLst>
                <a:tab pos="7534275" algn="r"/>
              </a:tabLst>
              <a:defRPr sz="2400">
                <a:solidFill>
                  <a:schemeClr val="tx1"/>
                </a:solidFill>
                <a:latin typeface="Arial" charset="0"/>
              </a:defRPr>
            </a:lvl8pPr>
            <a:lvl9pPr marL="3886200" indent="-228600" eaLnBrk="0" fontAlgn="base" hangingPunct="0">
              <a:spcBef>
                <a:spcPct val="0"/>
              </a:spcBef>
              <a:spcAft>
                <a:spcPct val="0"/>
              </a:spcAft>
              <a:tabLst>
                <a:tab pos="7534275" algn="r"/>
              </a:tabLst>
              <a:defRPr sz="2400">
                <a:solidFill>
                  <a:schemeClr val="tx1"/>
                </a:solidFill>
                <a:latin typeface="Arial" charset="0"/>
              </a:defRPr>
            </a:lvl9pPr>
          </a:lstStyle>
          <a:p>
            <a:pPr eaLnBrk="1" hangingPunct="1">
              <a:defRPr/>
            </a:pPr>
            <a:r>
              <a:rPr lang="en-GB" sz="1400" smtClean="0"/>
              <a:t>	</a:t>
            </a:r>
            <a:endParaRPr lang="en-GB" sz="1400" b="1" smtClean="0">
              <a:solidFill>
                <a:srgbClr val="0066CC"/>
              </a:solidFill>
            </a:endParaRPr>
          </a:p>
        </p:txBody>
      </p:sp>
      <p:sp>
        <p:nvSpPr>
          <p:cNvPr id="94215" name="Rectangle 7"/>
          <p:cNvSpPr>
            <a:spLocks noGrp="1" noChangeArrowheads="1"/>
          </p:cNvSpPr>
          <p:nvPr>
            <p:ph type="sldNum" sz="quarter" idx="4"/>
          </p:nvPr>
        </p:nvSpPr>
        <p:spPr bwMode="auto">
          <a:xfrm>
            <a:off x="0" y="6616700"/>
            <a:ext cx="360363" cy="2413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000"/>
            </a:lvl1pPr>
          </a:lstStyle>
          <a:p>
            <a:pPr>
              <a:defRPr/>
            </a:pPr>
            <a:fld id="{87B9C3EF-8833-4E7F-9879-CB20D14D2FD7}" type="slidenum">
              <a:rPr lang="en-US" altLang="en-US"/>
              <a:pPr>
                <a:defRPr/>
              </a:pPr>
              <a:t>‹#›</a:t>
            </a:fld>
            <a:endParaRPr lang="en-US" altLang="en-US"/>
          </a:p>
        </p:txBody>
      </p:sp>
      <p:pic>
        <p:nvPicPr>
          <p:cNvPr id="1031" name="Picture 11" descr="UKOLN logo"/>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85750" y="5624513"/>
            <a:ext cx="719138"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51" r:id="rId1"/>
    <p:sldLayoutId id="2147483650"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hf hdr="0" ftr="0" dt="0"/>
  <p:txStyles>
    <p:titleStyle>
      <a:lvl1pPr algn="l" rtl="0" eaLnBrk="1" fontAlgn="base" hangingPunct="1">
        <a:spcBef>
          <a:spcPct val="0"/>
        </a:spcBef>
        <a:spcAft>
          <a:spcPct val="0"/>
        </a:spcAft>
        <a:defRPr sz="4400" b="1">
          <a:solidFill>
            <a:srgbClr val="23238F"/>
          </a:solidFill>
          <a:latin typeface="+mj-lt"/>
          <a:ea typeface="+mj-ea"/>
          <a:cs typeface="+mj-cs"/>
        </a:defRPr>
      </a:lvl1pPr>
      <a:lvl2pPr algn="l" rtl="0" eaLnBrk="1" fontAlgn="base" hangingPunct="1">
        <a:spcBef>
          <a:spcPct val="0"/>
        </a:spcBef>
        <a:spcAft>
          <a:spcPct val="0"/>
        </a:spcAft>
        <a:defRPr sz="4400" b="1">
          <a:solidFill>
            <a:srgbClr val="23238F"/>
          </a:solidFill>
          <a:latin typeface="Arial" charset="0"/>
        </a:defRPr>
      </a:lvl2pPr>
      <a:lvl3pPr algn="l" rtl="0" eaLnBrk="1" fontAlgn="base" hangingPunct="1">
        <a:spcBef>
          <a:spcPct val="0"/>
        </a:spcBef>
        <a:spcAft>
          <a:spcPct val="0"/>
        </a:spcAft>
        <a:defRPr sz="4400" b="1">
          <a:solidFill>
            <a:srgbClr val="23238F"/>
          </a:solidFill>
          <a:latin typeface="Arial" charset="0"/>
        </a:defRPr>
      </a:lvl3pPr>
      <a:lvl4pPr algn="l" rtl="0" eaLnBrk="1" fontAlgn="base" hangingPunct="1">
        <a:spcBef>
          <a:spcPct val="0"/>
        </a:spcBef>
        <a:spcAft>
          <a:spcPct val="0"/>
        </a:spcAft>
        <a:defRPr sz="4400" b="1">
          <a:solidFill>
            <a:srgbClr val="23238F"/>
          </a:solidFill>
          <a:latin typeface="Arial" charset="0"/>
        </a:defRPr>
      </a:lvl4pPr>
      <a:lvl5pPr algn="l" rtl="0" eaLnBrk="1" fontAlgn="base" hangingPunct="1">
        <a:spcBef>
          <a:spcPct val="0"/>
        </a:spcBef>
        <a:spcAft>
          <a:spcPct val="0"/>
        </a:spcAft>
        <a:defRPr sz="4400" b="1">
          <a:solidFill>
            <a:srgbClr val="23238F"/>
          </a:solidFill>
          <a:latin typeface="Arial" charset="0"/>
        </a:defRPr>
      </a:lvl5pPr>
      <a:lvl6pPr marL="457200" algn="l" rtl="0" eaLnBrk="1" fontAlgn="base" hangingPunct="1">
        <a:spcBef>
          <a:spcPct val="0"/>
        </a:spcBef>
        <a:spcAft>
          <a:spcPct val="0"/>
        </a:spcAft>
        <a:defRPr sz="4400" b="1">
          <a:solidFill>
            <a:srgbClr val="23238F"/>
          </a:solidFill>
          <a:latin typeface="Arial" charset="0"/>
        </a:defRPr>
      </a:lvl6pPr>
      <a:lvl7pPr marL="914400" algn="l" rtl="0" eaLnBrk="1" fontAlgn="base" hangingPunct="1">
        <a:spcBef>
          <a:spcPct val="0"/>
        </a:spcBef>
        <a:spcAft>
          <a:spcPct val="0"/>
        </a:spcAft>
        <a:defRPr sz="4400" b="1">
          <a:solidFill>
            <a:srgbClr val="23238F"/>
          </a:solidFill>
          <a:latin typeface="Arial" charset="0"/>
        </a:defRPr>
      </a:lvl7pPr>
      <a:lvl8pPr marL="1371600" algn="l" rtl="0" eaLnBrk="1" fontAlgn="base" hangingPunct="1">
        <a:spcBef>
          <a:spcPct val="0"/>
        </a:spcBef>
        <a:spcAft>
          <a:spcPct val="0"/>
        </a:spcAft>
        <a:defRPr sz="4400" b="1">
          <a:solidFill>
            <a:srgbClr val="23238F"/>
          </a:solidFill>
          <a:latin typeface="Arial" charset="0"/>
        </a:defRPr>
      </a:lvl8pPr>
      <a:lvl9pPr marL="1828800" algn="l" rtl="0" eaLnBrk="1" fontAlgn="base" hangingPunct="1">
        <a:spcBef>
          <a:spcPct val="0"/>
        </a:spcBef>
        <a:spcAft>
          <a:spcPct val="0"/>
        </a:spcAft>
        <a:defRPr sz="4400" b="1">
          <a:solidFill>
            <a:srgbClr val="23238F"/>
          </a:solidFill>
          <a:latin typeface="Arial" charset="0"/>
        </a:defRPr>
      </a:lvl9pPr>
    </p:titleStyle>
    <p:bodyStyle>
      <a:lvl1pPr marL="342900" indent="-342900" algn="l" rtl="0" eaLnBrk="1" fontAlgn="base" hangingPunct="1">
        <a:spcBef>
          <a:spcPct val="20000"/>
        </a:spcBef>
        <a:spcAft>
          <a:spcPct val="0"/>
        </a:spcAft>
        <a:buClr>
          <a:srgbClr val="8888E2"/>
        </a:buClr>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lr>
          <a:srgbClr val="8888E2"/>
        </a:buClr>
        <a:buChar char="•"/>
        <a:defRPr sz="2800">
          <a:solidFill>
            <a:schemeClr val="tx1"/>
          </a:solidFill>
          <a:latin typeface="+mn-lt"/>
        </a:defRPr>
      </a:lvl2pPr>
      <a:lvl3pPr marL="1143000" indent="-228600" algn="l" rtl="0" eaLnBrk="1" fontAlgn="base" hangingPunct="1">
        <a:spcBef>
          <a:spcPct val="20000"/>
        </a:spcBef>
        <a:spcAft>
          <a:spcPct val="0"/>
        </a:spcAft>
        <a:buClr>
          <a:srgbClr val="8888E2"/>
        </a:buClr>
        <a:buChar char="•"/>
        <a:defRPr sz="2400">
          <a:solidFill>
            <a:schemeClr val="tx1"/>
          </a:solidFill>
          <a:latin typeface="+mn-lt"/>
        </a:defRPr>
      </a:lvl3pPr>
      <a:lvl4pPr marL="1600200" indent="-228600" algn="l" rtl="0" eaLnBrk="1" fontAlgn="base" hangingPunct="1">
        <a:spcBef>
          <a:spcPct val="20000"/>
        </a:spcBef>
        <a:spcAft>
          <a:spcPct val="0"/>
        </a:spcAft>
        <a:buClr>
          <a:srgbClr val="8888E2"/>
        </a:buClr>
        <a:buChar char="–"/>
        <a:defRPr sz="2000">
          <a:solidFill>
            <a:schemeClr val="tx1"/>
          </a:solidFill>
          <a:latin typeface="+mn-lt"/>
        </a:defRPr>
      </a:lvl4pPr>
      <a:lvl5pPr marL="2057400" indent="-228600" algn="l" rtl="0" eaLnBrk="1" fontAlgn="base" hangingPunct="1">
        <a:spcBef>
          <a:spcPct val="20000"/>
        </a:spcBef>
        <a:spcAft>
          <a:spcPct val="0"/>
        </a:spcAft>
        <a:buClr>
          <a:srgbClr val="8888E2"/>
        </a:buClr>
        <a:buChar char="»"/>
        <a:defRPr sz="2000">
          <a:solidFill>
            <a:schemeClr val="tx1"/>
          </a:solidFill>
          <a:latin typeface="+mn-lt"/>
        </a:defRPr>
      </a:lvl5pPr>
      <a:lvl6pPr marL="2514600" indent="-228600" algn="l" rtl="0" eaLnBrk="1" fontAlgn="base" hangingPunct="1">
        <a:spcBef>
          <a:spcPct val="20000"/>
        </a:spcBef>
        <a:spcAft>
          <a:spcPct val="0"/>
        </a:spcAft>
        <a:buClr>
          <a:srgbClr val="8888E2"/>
        </a:buClr>
        <a:buChar char="»"/>
        <a:defRPr sz="2000">
          <a:solidFill>
            <a:schemeClr val="tx1"/>
          </a:solidFill>
          <a:latin typeface="+mn-lt"/>
        </a:defRPr>
      </a:lvl6pPr>
      <a:lvl7pPr marL="2971800" indent="-228600" algn="l" rtl="0" eaLnBrk="1" fontAlgn="base" hangingPunct="1">
        <a:spcBef>
          <a:spcPct val="20000"/>
        </a:spcBef>
        <a:spcAft>
          <a:spcPct val="0"/>
        </a:spcAft>
        <a:buClr>
          <a:srgbClr val="8888E2"/>
        </a:buClr>
        <a:buChar char="»"/>
        <a:defRPr sz="2000">
          <a:solidFill>
            <a:schemeClr val="tx1"/>
          </a:solidFill>
          <a:latin typeface="+mn-lt"/>
        </a:defRPr>
      </a:lvl7pPr>
      <a:lvl8pPr marL="3429000" indent="-228600" algn="l" rtl="0" eaLnBrk="1" fontAlgn="base" hangingPunct="1">
        <a:spcBef>
          <a:spcPct val="20000"/>
        </a:spcBef>
        <a:spcAft>
          <a:spcPct val="0"/>
        </a:spcAft>
        <a:buClr>
          <a:srgbClr val="8888E2"/>
        </a:buClr>
        <a:buChar char="»"/>
        <a:defRPr sz="2000">
          <a:solidFill>
            <a:schemeClr val="tx1"/>
          </a:solidFill>
          <a:latin typeface="+mn-lt"/>
        </a:defRPr>
      </a:lvl8pPr>
      <a:lvl9pPr marL="3886200" indent="-228600" algn="l" rtl="0" eaLnBrk="1" fontAlgn="base" hangingPunct="1">
        <a:spcBef>
          <a:spcPct val="20000"/>
        </a:spcBef>
        <a:spcAft>
          <a:spcPct val="0"/>
        </a:spcAft>
        <a:buClr>
          <a:srgbClr val="8888E2"/>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hyperlink" Target="http://www.pixton.com/uk/comic/i4mxytkd"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hyperlink" Target="http://ukwebfocus.wordpress.com/2012/08/17/celebrating-10000-followers-social-media-is-about-nodes-and-connections/" TargetMode="External"/><Relationship Id="rId7"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6.jpeg"/><Relationship Id="rId7" Type="http://schemas.openxmlformats.org/officeDocument/2006/relationships/image" Target="../media/image29.png"/><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image" Target="../media/image28.png"/><Relationship Id="rId5" Type="http://schemas.openxmlformats.org/officeDocument/2006/relationships/hyperlink" Target="http://ukwebfocus.wordpress.com/2012/08/20/are-you-a-roundhead-or-a-cavalier-in-your-views-on-social-media/" TargetMode="External"/><Relationship Id="rId4" Type="http://schemas.openxmlformats.org/officeDocument/2006/relationships/image" Target="../media/image27.jpeg"/></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hyperlink" Target="http://ukwebfocus.wordpress.com/2009/05/27/the-social-web-and-the-belbin-model/"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8" Type="http://schemas.openxmlformats.org/officeDocument/2006/relationships/hyperlink" Target="http://creativecommons.org/licenses/by-nc/2.0/uk/" TargetMode="External"/><Relationship Id="rId3" Type="http://schemas.openxmlformats.org/officeDocument/2006/relationships/image" Target="../media/image5.pn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iwmw.ukoln.ac.uk/iwmw2013/sessions/kelly/" TargetMode="External"/><Relationship Id="rId5" Type="http://schemas.openxmlformats.org/officeDocument/2006/relationships/hyperlink" Target="http://www.ukoln.ac.uk/web-focus/events/resources/standard/cc-licence/" TargetMode="Externa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hyperlink" Target="http://blogs.lse.ac.uk/impactofsocialsciences/2012/04/19/blog-tweeting-papers-worth-it/" TargetMode="External"/><Relationship Id="rId4" Type="http://schemas.openxmlformats.org/officeDocument/2006/relationships/image" Target="../media/image33.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5.xml"/><Relationship Id="rId1" Type="http://schemas.openxmlformats.org/officeDocument/2006/relationships/slideLayout" Target="../slideLayouts/slideLayout3.xml"/><Relationship Id="rId5" Type="http://schemas.openxmlformats.org/officeDocument/2006/relationships/hyperlink" Target="http://ukwebfocus.wordpress.com/2010/04/29/winner-of-john-m-slatin-award-at-w4a-2010/" TargetMode="External"/><Relationship Id="rId4" Type="http://schemas.openxmlformats.org/officeDocument/2006/relationships/hyperlink" Target="http://ukwebfocus.wordpress.com/2010/03/26/it-started-with-a-tweet/"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hyperlink" Target="http://blog.openwetware.org/scienceintheopen/2009/06/30/some-slides-for-granting-permissions-or-not-in-presentations/" TargetMode="External"/><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hyperlink" Target="http://www.slideshare.net/CameronNeylon/permissions"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30.xml.rels><?xml version="1.0" encoding="UTF-8" standalone="yes"?>
<Relationships xmlns="http://schemas.openxmlformats.org/package/2006/relationships"><Relationship Id="rId3" Type="http://schemas.openxmlformats.org/officeDocument/2006/relationships/hyperlink" Target="http://opus.bath.ac.uk/29190/" TargetMode="External"/><Relationship Id="rId2" Type="http://schemas.openxmlformats.org/officeDocument/2006/relationships/notesSlide" Target="../notesSlides/notesSlide30.xml"/><Relationship Id="rId1" Type="http://schemas.openxmlformats.org/officeDocument/2006/relationships/slideLayout" Target="../slideLayouts/slideLayout3.xml"/><Relationship Id="rId4" Type="http://schemas.openxmlformats.org/officeDocument/2006/relationships/image" Target="../media/image36.png"/></Relationships>
</file>

<file path=ppt/slides/_rels/slide31.xml.rels><?xml version="1.0" encoding="UTF-8" standalone="yes"?>
<Relationships xmlns="http://schemas.openxmlformats.org/package/2006/relationships"><Relationship Id="rId3" Type="http://schemas.openxmlformats.org/officeDocument/2006/relationships/hyperlink" Target="http://www.slideshare.net/sloandr/w4a12-coopersloankellylewthwaite" TargetMode="External"/><Relationship Id="rId2" Type="http://schemas.openxmlformats.org/officeDocument/2006/relationships/notesSlide" Target="../notesSlides/notesSlide31.xml"/><Relationship Id="rId1" Type="http://schemas.openxmlformats.org/officeDocument/2006/relationships/slideLayout" Target="../slideLayouts/slideLayout3.xml"/><Relationship Id="rId4" Type="http://schemas.openxmlformats.org/officeDocument/2006/relationships/image" Target="../media/image37.png"/></Relationships>
</file>

<file path=ppt/slides/_rels/slide3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hyperlink" Target="http://opus.bath.ac.uk/cgi/irstats.cgi?page=get_view2&amp;divisionss=dummy&amp;research_centress=dummy&amp;subjectss=dummy&amp;IRS_epchoice=creators_name&amp;creators_names=creators_name_28b1f609f6ea5c7ccddf6aed2d130969&amp;eprint=&amp;period=-3m&amp;IRS_datechoice=range&amp;start_day=1&amp;start_month=1&amp;start_year=2012&amp;end_day=31&amp;end_month=12&amp;end_year=2012&amp;view=TopTenTable" TargetMode="External"/><Relationship Id="rId2" Type="http://schemas.openxmlformats.org/officeDocument/2006/relationships/notesSlide" Target="../notesSlides/notesSlide33.xml"/><Relationship Id="rId1" Type="http://schemas.openxmlformats.org/officeDocument/2006/relationships/slideLayout" Target="../slideLayouts/slideLayout3.xml"/><Relationship Id="rId4" Type="http://schemas.openxmlformats.org/officeDocument/2006/relationships/image" Target="../media/image37.png"/></Relationships>
</file>

<file path=ppt/slides/_rels/slide3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4.xml"/><Relationship Id="rId1" Type="http://schemas.openxmlformats.org/officeDocument/2006/relationships/slideLayout" Target="../slideLayouts/slideLayout3.xml"/><Relationship Id="rId4" Type="http://schemas.openxmlformats.org/officeDocument/2006/relationships/hyperlink" Target="http://topsy.com/s?q="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5.xml"/><Relationship Id="rId1" Type="http://schemas.openxmlformats.org/officeDocument/2006/relationships/slideLayout" Target="../slideLayouts/slideLayout3.xml"/><Relationship Id="rId4" Type="http://schemas.openxmlformats.org/officeDocument/2006/relationships/hyperlink" Target="http://topsy.com/www.slideshare.net/sloandr/w4a12-coopersloankellylewthwaite"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6.xml"/><Relationship Id="rId1" Type="http://schemas.openxmlformats.org/officeDocument/2006/relationships/slideLayout" Target="../slideLayouts/slideLayout3.xml"/><Relationship Id="rId4" Type="http://schemas.openxmlformats.org/officeDocument/2006/relationships/hyperlink" Target="http://topsy.com/opus.bath.ac.uk/29190/"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7.xml"/><Relationship Id="rId1" Type="http://schemas.openxmlformats.org/officeDocument/2006/relationships/slideLayout" Target="../slideLayouts/slideLayout3.xml"/><Relationship Id="rId6" Type="http://schemas.openxmlformats.org/officeDocument/2006/relationships/hyperlink" Target="http://opus.bath.ac.uk/cgi/irstats.cgi?IRS_epchoice=EPrint&amp;page=dashboard&amp;eprint=29190" TargetMode="External"/><Relationship Id="rId5" Type="http://schemas.openxmlformats.org/officeDocument/2006/relationships/image" Target="../media/image44.png"/><Relationship Id="rId4" Type="http://schemas.openxmlformats.org/officeDocument/2006/relationships/image" Target="../media/image43.png"/></Relationships>
</file>

<file path=ppt/slides/_rels/slide3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8.xml"/><Relationship Id="rId1" Type="http://schemas.openxmlformats.org/officeDocument/2006/relationships/slideLayout" Target="../slideLayouts/slideLayout3.xml"/><Relationship Id="rId4" Type="http://schemas.openxmlformats.org/officeDocument/2006/relationships/hyperlink" Target="http://opus.bath.ac.uk/view/person_id/588.date.html" TargetMode="External"/></Relationships>
</file>

<file path=ppt/slides/_rels/slide39.xml.rels><?xml version="1.0" encoding="UTF-8" standalone="yes"?>
<Relationships xmlns="http://schemas.openxmlformats.org/package/2006/relationships"><Relationship Id="rId3" Type="http://schemas.openxmlformats.org/officeDocument/2006/relationships/hyperlink" Target="http://www.linkedin.com/profile/view?id=6223824" TargetMode="External"/><Relationship Id="rId2" Type="http://schemas.openxmlformats.org/officeDocument/2006/relationships/notesSlide" Target="../notesSlides/notesSlide39.xml"/><Relationship Id="rId1" Type="http://schemas.openxmlformats.org/officeDocument/2006/relationships/slideLayout" Target="../slideLayouts/slideLayout3.xml"/><Relationship Id="rId5" Type="http://schemas.openxmlformats.org/officeDocument/2006/relationships/image" Target="../media/image47.png"/><Relationship Id="rId4" Type="http://schemas.openxmlformats.org/officeDocument/2006/relationships/image" Target="../media/image46.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hyperlink" Target="http://bath.academia.edu/BrianKelly/Papers" TargetMode="External"/><Relationship Id="rId7" Type="http://schemas.openxmlformats.org/officeDocument/2006/relationships/hyperlink" Target="http://bath.academia.edu/BrianKelly" TargetMode="External"/><Relationship Id="rId2" Type="http://schemas.openxmlformats.org/officeDocument/2006/relationships/notesSlide" Target="../notesSlides/notesSlide40.xml"/><Relationship Id="rId1" Type="http://schemas.openxmlformats.org/officeDocument/2006/relationships/slideLayout" Target="../slideLayouts/slideLayout3.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s>
</file>

<file path=ppt/slides/_rels/slide4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41.xml"/><Relationship Id="rId1" Type="http://schemas.openxmlformats.org/officeDocument/2006/relationships/slideLayout" Target="../slideLayouts/slideLayout3.xml"/><Relationship Id="rId5" Type="http://schemas.openxmlformats.org/officeDocument/2006/relationships/hyperlink" Target="http://opus.bath.ac.uk/28713/" TargetMode="External"/><Relationship Id="rId4" Type="http://schemas.openxmlformats.org/officeDocument/2006/relationships/image" Target="../media/image52.png"/></Relationships>
</file>

<file path=ppt/slides/_rels/slide42.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42.xml"/><Relationship Id="rId1" Type="http://schemas.openxmlformats.org/officeDocument/2006/relationships/slideLayout" Target="../slideLayouts/slideLayout3.xml"/><Relationship Id="rId5" Type="http://schemas.openxmlformats.org/officeDocument/2006/relationships/hyperlink" Target="http://ukwebfocus.wordpress.com/2012/08/29/majesticseo-analysis-of-russell-group-university-repositories/" TargetMode="External"/><Relationship Id="rId4" Type="http://schemas.openxmlformats.org/officeDocument/2006/relationships/image" Target="../media/image54.png"/></Relationships>
</file>

<file path=ppt/slides/_rels/slide43.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43.xml"/><Relationship Id="rId1" Type="http://schemas.openxmlformats.org/officeDocument/2006/relationships/slideLayout" Target="../slideLayouts/slideLayout3.xml"/><Relationship Id="rId4" Type="http://schemas.openxmlformats.org/officeDocument/2006/relationships/image" Target="../media/image56.pn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45.xml"/><Relationship Id="rId1" Type="http://schemas.openxmlformats.org/officeDocument/2006/relationships/slideLayout" Target="../slideLayouts/slideLayout3.xml"/><Relationship Id="rId4" Type="http://schemas.openxmlformats.org/officeDocument/2006/relationships/hyperlink" Target="http://opus.bath.ac.uk/17484/" TargetMode="External"/></Relationships>
</file>

<file path=ppt/slides/_rels/slide46.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46.xml"/><Relationship Id="rId1" Type="http://schemas.openxmlformats.org/officeDocument/2006/relationships/slideLayout" Target="../slideLayouts/slideLayout3.xml"/><Relationship Id="rId6" Type="http://schemas.openxmlformats.org/officeDocument/2006/relationships/hyperlink" Target="http://opus.bath.ac.uk/35624/" TargetMode="External"/><Relationship Id="rId5" Type="http://schemas.openxmlformats.org/officeDocument/2006/relationships/hyperlink" Target="http://www.academia.edu/3682226/Using_Social_Media_to_Enhance_Your_Research_Activities" TargetMode="External"/><Relationship Id="rId4" Type="http://schemas.openxmlformats.org/officeDocument/2006/relationships/hyperlink" Target="https://www.researchgate.net/publication/237080036_Using_Social_Media_to_Enhance_Your_Research_Activities" TargetMode="Externa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48.xml"/><Relationship Id="rId1" Type="http://schemas.openxmlformats.org/officeDocument/2006/relationships/slideLayout" Target="../slideLayouts/slideLayout3.xml"/><Relationship Id="rId4" Type="http://schemas.openxmlformats.org/officeDocument/2006/relationships/hyperlink" Target="http://www.jisc.ac.uk/inform/inform35/InternationalOAWeek.html" TargetMode="External"/></Relationships>
</file>

<file path=ppt/slides/_rels/slide49.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4198" y="168729"/>
            <a:ext cx="7874159" cy="1397423"/>
          </a:xfrm>
          <a:solidFill>
            <a:schemeClr val="tx1"/>
          </a:solidFill>
        </p:spPr>
        <p:txBody>
          <a:bodyPr/>
          <a:lstStyle/>
          <a:p>
            <a:pPr marL="84138"/>
            <a:r>
              <a:rPr lang="en-GB" dirty="0">
                <a:solidFill>
                  <a:schemeClr val="bg1"/>
                </a:solidFill>
              </a:rPr>
              <a:t>Open Practices for the Connected Researcher</a:t>
            </a:r>
            <a:endParaRPr lang="en-GB" sz="2800" dirty="0">
              <a:solidFill>
                <a:schemeClr val="bg1"/>
              </a:solidFill>
            </a:endParaRPr>
          </a:p>
        </p:txBody>
      </p:sp>
      <p:sp>
        <p:nvSpPr>
          <p:cNvPr id="3" name="Text Placeholder 2"/>
          <p:cNvSpPr>
            <a:spLocks noGrp="1"/>
          </p:cNvSpPr>
          <p:nvPr>
            <p:ph type="body" idx="1"/>
          </p:nvPr>
        </p:nvSpPr>
        <p:spPr>
          <a:xfrm>
            <a:off x="564204" y="5372077"/>
            <a:ext cx="8207498" cy="937314"/>
          </a:xfrm>
        </p:spPr>
        <p:txBody>
          <a:bodyPr/>
          <a:lstStyle/>
          <a:p>
            <a:r>
              <a:rPr lang="en-GB" sz="2400" dirty="0" smtClean="0">
                <a:solidFill>
                  <a:schemeClr val="bg1"/>
                </a:solidFill>
              </a:rPr>
              <a:t>Presentation by Brian Kelly, UKOLN </a:t>
            </a:r>
            <a:r>
              <a:rPr lang="en-GB" sz="2400" dirty="0">
                <a:solidFill>
                  <a:schemeClr val="bg1"/>
                </a:solidFill>
              </a:rPr>
              <a:t>on 25 October </a:t>
            </a:r>
            <a:r>
              <a:rPr lang="en-GB" sz="2400" dirty="0" smtClean="0">
                <a:solidFill>
                  <a:schemeClr val="bg1"/>
                </a:solidFill>
              </a:rPr>
              <a:t>2012 for an Open Access Week event at the University of Exeter</a:t>
            </a:r>
            <a:endParaRPr lang="en-GB" sz="2400" dirty="0">
              <a:solidFill>
                <a:schemeClr val="bg1"/>
              </a:solidFill>
            </a:endParaRPr>
          </a:p>
        </p:txBody>
      </p:sp>
      <p:sp>
        <p:nvSpPr>
          <p:cNvPr id="4" name="Slide Number Placeholder 3"/>
          <p:cNvSpPr>
            <a:spLocks noGrp="1"/>
          </p:cNvSpPr>
          <p:nvPr>
            <p:ph type="sldNum" sz="quarter" idx="10"/>
          </p:nvPr>
        </p:nvSpPr>
        <p:spPr/>
        <p:txBody>
          <a:bodyPr/>
          <a:lstStyle/>
          <a:p>
            <a:pPr>
              <a:defRPr/>
            </a:pPr>
            <a:fld id="{F03B8294-793F-C24F-AF62-A2180A3A15AC}" type="slidenum">
              <a:rPr lang="en-US" smtClean="0"/>
              <a:pPr>
                <a:defRPr/>
              </a:pPr>
              <a:t>1</a:t>
            </a:fld>
            <a:endParaRPr lang="en-US"/>
          </a:p>
        </p:txBody>
      </p:sp>
      <p:sp>
        <p:nvSpPr>
          <p:cNvPr id="8" name="Rectangle 7"/>
          <p:cNvSpPr/>
          <p:nvPr/>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4138"/>
            <a:endParaRPr lang="en-GB" sz="3600" b="1" dirty="0" smtClean="0">
              <a:solidFill>
                <a:schemeClr val="bg1"/>
              </a:solidFill>
            </a:endParaRPr>
          </a:p>
          <a:p>
            <a:pPr marL="84138"/>
            <a:endParaRPr lang="en-GB" sz="3600" b="1" dirty="0" smtClean="0">
              <a:solidFill>
                <a:schemeClr val="bg1"/>
              </a:solidFill>
            </a:endParaRPr>
          </a:p>
          <a:p>
            <a:pPr marL="84138"/>
            <a:endParaRPr lang="en-GB" sz="3600" b="1" dirty="0" smtClean="0">
              <a:solidFill>
                <a:schemeClr val="bg1"/>
              </a:solidFill>
            </a:endParaRPr>
          </a:p>
          <a:p>
            <a:pPr algn="ctr"/>
            <a:r>
              <a:rPr lang="en-GB" sz="4400" dirty="0"/>
              <a:t>Managing Your Professional </a:t>
            </a:r>
            <a:r>
              <a:rPr lang="en-GB" sz="4400" dirty="0" smtClean="0"/>
              <a:t/>
            </a:r>
            <a:br>
              <a:rPr lang="en-GB" sz="4400" dirty="0" smtClean="0"/>
            </a:br>
            <a:r>
              <a:rPr lang="en-GB" sz="4400" dirty="0" smtClean="0"/>
              <a:t>Online Reputation</a:t>
            </a:r>
            <a:endParaRPr lang="en-GB" sz="4400" dirty="0"/>
          </a:p>
        </p:txBody>
      </p:sp>
      <p:sp>
        <p:nvSpPr>
          <p:cNvPr id="7" name="Text Placeholder 2"/>
          <p:cNvSpPr txBox="1">
            <a:spLocks/>
          </p:cNvSpPr>
          <p:nvPr/>
        </p:nvSpPr>
        <p:spPr bwMode="auto">
          <a:xfrm>
            <a:off x="762000" y="5165888"/>
            <a:ext cx="8005481" cy="1539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1" fontAlgn="base" hangingPunct="1">
              <a:spcBef>
                <a:spcPts val="0"/>
              </a:spcBef>
              <a:spcAft>
                <a:spcPct val="0"/>
              </a:spcAft>
              <a:buClr>
                <a:srgbClr val="8888E2"/>
              </a:buClr>
              <a:buNone/>
              <a:defRPr sz="2000">
                <a:solidFill>
                  <a:schemeClr val="tx1"/>
                </a:solidFill>
                <a:latin typeface="+mn-lt"/>
                <a:ea typeface="+mn-ea"/>
                <a:cs typeface="+mn-cs"/>
              </a:defRPr>
            </a:lvl1pPr>
            <a:lvl2pPr marL="457200" indent="0" algn="l" rtl="0" eaLnBrk="1" fontAlgn="base" hangingPunct="1">
              <a:spcBef>
                <a:spcPct val="20000"/>
              </a:spcBef>
              <a:spcAft>
                <a:spcPct val="0"/>
              </a:spcAft>
              <a:buClr>
                <a:srgbClr val="8888E2"/>
              </a:buClr>
              <a:buNone/>
              <a:defRPr sz="1800">
                <a:solidFill>
                  <a:schemeClr val="tx1"/>
                </a:solidFill>
                <a:latin typeface="+mn-lt"/>
              </a:defRPr>
            </a:lvl2pPr>
            <a:lvl3pPr marL="914400" indent="0" algn="l" rtl="0" eaLnBrk="1" fontAlgn="base" hangingPunct="1">
              <a:spcBef>
                <a:spcPct val="20000"/>
              </a:spcBef>
              <a:spcAft>
                <a:spcPct val="0"/>
              </a:spcAft>
              <a:buClr>
                <a:srgbClr val="8888E2"/>
              </a:buClr>
              <a:buNone/>
              <a:defRPr sz="1600">
                <a:solidFill>
                  <a:schemeClr val="tx1"/>
                </a:solidFill>
                <a:latin typeface="+mn-lt"/>
              </a:defRPr>
            </a:lvl3pPr>
            <a:lvl4pPr marL="1371600" indent="0" algn="l" rtl="0" eaLnBrk="1" fontAlgn="base" hangingPunct="1">
              <a:spcBef>
                <a:spcPct val="20000"/>
              </a:spcBef>
              <a:spcAft>
                <a:spcPct val="0"/>
              </a:spcAft>
              <a:buClr>
                <a:srgbClr val="8888E2"/>
              </a:buClr>
              <a:buNone/>
              <a:defRPr sz="1400">
                <a:solidFill>
                  <a:schemeClr val="tx1"/>
                </a:solidFill>
                <a:latin typeface="+mn-lt"/>
              </a:defRPr>
            </a:lvl4pPr>
            <a:lvl5pPr marL="1828800" indent="0" algn="l" rtl="0" eaLnBrk="1" fontAlgn="base" hangingPunct="1">
              <a:spcBef>
                <a:spcPct val="20000"/>
              </a:spcBef>
              <a:spcAft>
                <a:spcPct val="0"/>
              </a:spcAft>
              <a:buClr>
                <a:srgbClr val="8888E2"/>
              </a:buClr>
              <a:buNone/>
              <a:defRPr sz="1400">
                <a:solidFill>
                  <a:schemeClr val="tx1"/>
                </a:solidFill>
                <a:latin typeface="+mn-lt"/>
              </a:defRPr>
            </a:lvl5pPr>
            <a:lvl6pPr marL="2286000" indent="0" algn="l" rtl="0" eaLnBrk="1" fontAlgn="base" hangingPunct="1">
              <a:spcBef>
                <a:spcPct val="20000"/>
              </a:spcBef>
              <a:spcAft>
                <a:spcPct val="0"/>
              </a:spcAft>
              <a:buClr>
                <a:srgbClr val="8888E2"/>
              </a:buClr>
              <a:buNone/>
              <a:defRPr sz="1400">
                <a:solidFill>
                  <a:schemeClr val="tx1"/>
                </a:solidFill>
                <a:latin typeface="+mn-lt"/>
              </a:defRPr>
            </a:lvl6pPr>
            <a:lvl7pPr marL="2743200" indent="0" algn="l" rtl="0" eaLnBrk="1" fontAlgn="base" hangingPunct="1">
              <a:spcBef>
                <a:spcPct val="20000"/>
              </a:spcBef>
              <a:spcAft>
                <a:spcPct val="0"/>
              </a:spcAft>
              <a:buClr>
                <a:srgbClr val="8888E2"/>
              </a:buClr>
              <a:buNone/>
              <a:defRPr sz="1400">
                <a:solidFill>
                  <a:schemeClr val="tx1"/>
                </a:solidFill>
                <a:latin typeface="+mn-lt"/>
              </a:defRPr>
            </a:lvl7pPr>
            <a:lvl8pPr marL="3200400" indent="0" algn="l" rtl="0" eaLnBrk="1" fontAlgn="base" hangingPunct="1">
              <a:spcBef>
                <a:spcPct val="20000"/>
              </a:spcBef>
              <a:spcAft>
                <a:spcPct val="0"/>
              </a:spcAft>
              <a:buClr>
                <a:srgbClr val="8888E2"/>
              </a:buClr>
              <a:buNone/>
              <a:defRPr sz="1400">
                <a:solidFill>
                  <a:schemeClr val="tx1"/>
                </a:solidFill>
                <a:latin typeface="+mn-lt"/>
              </a:defRPr>
            </a:lvl8pPr>
            <a:lvl9pPr marL="3657600" indent="0" algn="l" rtl="0" eaLnBrk="1" fontAlgn="base" hangingPunct="1">
              <a:spcBef>
                <a:spcPct val="20000"/>
              </a:spcBef>
              <a:spcAft>
                <a:spcPct val="0"/>
              </a:spcAft>
              <a:buClr>
                <a:srgbClr val="8888E2"/>
              </a:buClr>
              <a:buNone/>
              <a:defRPr sz="1400">
                <a:solidFill>
                  <a:schemeClr val="tx1"/>
                </a:solidFill>
                <a:latin typeface="+mn-lt"/>
              </a:defRPr>
            </a:lvl9pPr>
          </a:lstStyle>
          <a:p>
            <a:pPr algn="ctr"/>
            <a:r>
              <a:rPr lang="en-GB" sz="2400" dirty="0" smtClean="0">
                <a:solidFill>
                  <a:schemeClr val="bg1"/>
                </a:solidFill>
              </a:rPr>
              <a:t>Workshop session facilitated by Brian Kelly at the </a:t>
            </a:r>
            <a:br>
              <a:rPr lang="en-GB" sz="2400" dirty="0" smtClean="0">
                <a:solidFill>
                  <a:schemeClr val="bg1"/>
                </a:solidFill>
              </a:rPr>
            </a:br>
            <a:r>
              <a:rPr lang="en-GB" sz="2400" dirty="0" smtClean="0">
                <a:solidFill>
                  <a:schemeClr val="bg1"/>
                </a:solidFill>
              </a:rPr>
              <a:t>IWMW 2013 event, University of Bath</a:t>
            </a:r>
            <a:endParaRPr lang="en-GB" sz="2400" dirty="0">
              <a:solidFill>
                <a:schemeClr val="bg1"/>
              </a:solidFill>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8183" y="448594"/>
            <a:ext cx="8564171" cy="2876952"/>
          </a:xfrm>
          <a:prstGeom prst="rect">
            <a:avLst/>
          </a:prstGeom>
        </p:spPr>
      </p:pic>
      <p:sp>
        <p:nvSpPr>
          <p:cNvPr id="9" name="AutoShape 29">
            <a:hlinkClick r:id="rId4"/>
          </p:cNvPr>
          <p:cNvSpPr>
            <a:spLocks noChangeArrowheads="1"/>
          </p:cNvSpPr>
          <p:nvPr/>
        </p:nvSpPr>
        <p:spPr bwMode="auto">
          <a:xfrm>
            <a:off x="8600177" y="209487"/>
            <a:ext cx="296862" cy="227012"/>
          </a:xfrm>
          <a:prstGeom prst="rightArrow">
            <a:avLst>
              <a:gd name="adj1" fmla="val 50000"/>
              <a:gd name="adj2" fmla="val 37015"/>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Tree>
    <p:extLst>
      <p:ext uri="{BB962C8B-B14F-4D97-AF65-F5344CB8AC3E}">
        <p14:creationId xmlns:p14="http://schemas.microsoft.com/office/powerpoint/2010/main" val="285579860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 Personal Audit</a:t>
            </a:r>
            <a:endParaRPr lang="en-GB" dirty="0"/>
          </a:p>
        </p:txBody>
      </p:sp>
      <p:sp>
        <p:nvSpPr>
          <p:cNvPr id="3" name="Text Placeholder 2"/>
          <p:cNvSpPr>
            <a:spLocks noGrp="1"/>
          </p:cNvSpPr>
          <p:nvPr>
            <p:ph type="body" idx="1"/>
          </p:nvPr>
        </p:nvSpPr>
        <p:spPr>
          <a:xfrm>
            <a:off x="1134942" y="766893"/>
            <a:ext cx="7785981" cy="5585988"/>
          </a:xfrm>
        </p:spPr>
        <p:txBody>
          <a:bodyPr/>
          <a:lstStyle/>
          <a:p>
            <a:r>
              <a:rPr lang="en-GB" sz="2400" dirty="0" smtClean="0"/>
              <a:t>What type of social media tools do we use?</a:t>
            </a:r>
            <a:endParaRPr lang="en-GB" sz="2400" dirty="0"/>
          </a:p>
        </p:txBody>
      </p:sp>
      <p:sp>
        <p:nvSpPr>
          <p:cNvPr id="4" name="Slide Number Placeholder 3"/>
          <p:cNvSpPr>
            <a:spLocks noGrp="1"/>
          </p:cNvSpPr>
          <p:nvPr>
            <p:ph type="sldNum" sz="quarter" idx="10"/>
          </p:nvPr>
        </p:nvSpPr>
        <p:spPr/>
        <p:txBody>
          <a:bodyPr/>
          <a:lstStyle/>
          <a:p>
            <a:pPr>
              <a:defRPr/>
            </a:pPr>
            <a:fld id="{BDEC4FD4-707E-4E4E-B68A-DCD8601E01D0}" type="slidenum">
              <a:rPr lang="en-US" altLang="en-US" smtClean="0"/>
              <a:pPr>
                <a:defRPr/>
              </a:pPr>
              <a:t>10</a:t>
            </a:fld>
            <a:endParaRPr lang="en-US" altLang="en-US"/>
          </a:p>
        </p:txBody>
      </p:sp>
      <p:graphicFrame>
        <p:nvGraphicFramePr>
          <p:cNvPr id="5" name="Table 4"/>
          <p:cNvGraphicFramePr>
            <a:graphicFrameLocks noGrp="1"/>
          </p:cNvGraphicFramePr>
          <p:nvPr>
            <p:extLst>
              <p:ext uri="{D42A27DB-BD31-4B8C-83A1-F6EECF244321}">
                <p14:modId xmlns:p14="http://schemas.microsoft.com/office/powerpoint/2010/main" val="3214240501"/>
              </p:ext>
            </p:extLst>
          </p:nvPr>
        </p:nvGraphicFramePr>
        <p:xfrm>
          <a:off x="1177459" y="763269"/>
          <a:ext cx="7790329" cy="6065520"/>
        </p:xfrm>
        <a:graphic>
          <a:graphicData uri="http://schemas.openxmlformats.org/drawingml/2006/table">
            <a:tbl>
              <a:tblPr firstRow="1" bandRow="1">
                <a:tableStyleId>{5C22544A-7EE6-4342-B048-85BDC9FD1C3A}</a:tableStyleId>
              </a:tblPr>
              <a:tblGrid>
                <a:gridCol w="1799866"/>
                <a:gridCol w="2539052"/>
                <a:gridCol w="3451411"/>
              </a:tblGrid>
              <a:tr h="370840">
                <a:tc>
                  <a:txBody>
                    <a:bodyPr/>
                    <a:lstStyle/>
                    <a:p>
                      <a:r>
                        <a:rPr lang="en-GB" dirty="0" smtClean="0"/>
                        <a:t>Type </a:t>
                      </a:r>
                      <a:endParaRPr lang="en-GB" dirty="0"/>
                    </a:p>
                  </a:txBody>
                  <a:tcPr/>
                </a:tc>
                <a:tc>
                  <a:txBody>
                    <a:bodyPr/>
                    <a:lstStyle/>
                    <a:p>
                      <a:r>
                        <a:rPr lang="en-GB" dirty="0" smtClean="0"/>
                        <a:t>Examples</a:t>
                      </a:r>
                      <a:endParaRPr lang="en-GB" dirty="0"/>
                    </a:p>
                  </a:txBody>
                  <a:tcPr/>
                </a:tc>
                <a:tc>
                  <a:txBody>
                    <a:bodyPr/>
                    <a:lstStyle/>
                    <a:p>
                      <a:r>
                        <a:rPr lang="en-GB" dirty="0" smtClean="0"/>
                        <a:t>Professional use</a:t>
                      </a:r>
                      <a:endParaRPr lang="en-GB" dirty="0"/>
                    </a:p>
                  </a:txBody>
                  <a:tcPr/>
                </a:tc>
              </a:tr>
              <a:tr h="634702">
                <a:tc>
                  <a:txBody>
                    <a:bodyPr/>
                    <a:lstStyle/>
                    <a:p>
                      <a:r>
                        <a:rPr lang="en-GB" dirty="0" smtClean="0"/>
                        <a:t>Social networks</a:t>
                      </a:r>
                      <a:endParaRPr lang="en-GB" dirty="0"/>
                    </a:p>
                  </a:txBody>
                  <a:tcPr/>
                </a:tc>
                <a:tc>
                  <a:txBody>
                    <a:bodyPr/>
                    <a:lstStyle/>
                    <a:p>
                      <a:r>
                        <a:rPr lang="en-GB" dirty="0" smtClean="0"/>
                        <a:t>Facebook</a:t>
                      </a:r>
                      <a:endParaRPr lang="en-GB" dirty="0"/>
                    </a:p>
                  </a:txBody>
                  <a:tcPr/>
                </a:tc>
                <a:tc>
                  <a:txBody>
                    <a:bodyPr/>
                    <a:lstStyle/>
                    <a:p>
                      <a:r>
                        <a:rPr lang="en-GB" dirty="0" smtClean="0"/>
                        <a:t>Keeping in touch; dissemination of blog</a:t>
                      </a:r>
                      <a:r>
                        <a:rPr lang="en-GB" baseline="0" dirty="0" smtClean="0"/>
                        <a:t> posts</a:t>
                      </a:r>
                      <a:endParaRPr lang="en-GB" dirty="0"/>
                    </a:p>
                  </a:txBody>
                  <a:tcPr/>
                </a:tc>
              </a:tr>
              <a:tr h="370840">
                <a:tc>
                  <a:txBody>
                    <a:bodyPr/>
                    <a:lstStyle/>
                    <a:p>
                      <a:r>
                        <a:rPr lang="en-GB" dirty="0" smtClean="0"/>
                        <a:t>Resource sharing</a:t>
                      </a:r>
                      <a:endParaRPr lang="en-GB" dirty="0"/>
                    </a:p>
                  </a:txBody>
                  <a:tcPr/>
                </a:tc>
                <a:tc>
                  <a:txBody>
                    <a:bodyPr/>
                    <a:lstStyle/>
                    <a:p>
                      <a:r>
                        <a:rPr lang="en-GB" dirty="0" smtClean="0"/>
                        <a:t>Delicious; Slideshare</a:t>
                      </a:r>
                    </a:p>
                  </a:txBody>
                  <a:tcPr/>
                </a:tc>
                <a:tc>
                  <a:txBody>
                    <a:bodyPr/>
                    <a:lstStyle/>
                    <a:p>
                      <a:r>
                        <a:rPr lang="en-GB" dirty="0" smtClean="0"/>
                        <a:t>Sharing of interests &amp; resources</a:t>
                      </a:r>
                      <a:endParaRPr lang="en-GB" dirty="0"/>
                    </a:p>
                  </a:txBody>
                  <a:tcPr/>
                </a:tc>
              </a:tr>
              <a:tr h="370840">
                <a:tc>
                  <a:txBody>
                    <a:bodyPr/>
                    <a:lstStyle/>
                    <a:p>
                      <a:r>
                        <a:rPr lang="en-GB" dirty="0" smtClean="0"/>
                        <a:t>Media sharing</a:t>
                      </a:r>
                      <a:endParaRPr lang="en-GB" dirty="0"/>
                    </a:p>
                  </a:txBody>
                  <a:tcPr/>
                </a:tc>
                <a:tc>
                  <a:txBody>
                    <a:bodyPr/>
                    <a:lstStyle/>
                    <a:p>
                      <a:r>
                        <a:rPr lang="en-GB" dirty="0" smtClean="0"/>
                        <a:t>YouTube; Flickr</a:t>
                      </a:r>
                      <a:endParaRPr lang="en-GB" dirty="0"/>
                    </a:p>
                  </a:txBody>
                  <a:tcPr/>
                </a:tc>
                <a:tc>
                  <a:txBody>
                    <a:bodyPr/>
                    <a:lstStyle/>
                    <a:p>
                      <a:r>
                        <a:rPr lang="en-GB" dirty="0" smtClean="0"/>
                        <a:t>Sharing talks &amp; slides</a:t>
                      </a:r>
                      <a:endParaRPr lang="en-GB" dirty="0"/>
                    </a:p>
                  </a:txBody>
                  <a:tcPr/>
                </a:tc>
              </a:tr>
              <a:tr h="370840">
                <a:tc>
                  <a:txBody>
                    <a:bodyPr/>
                    <a:lstStyle/>
                    <a:p>
                      <a:r>
                        <a:rPr lang="en-GB" dirty="0" smtClean="0"/>
                        <a:t>Research profiles</a:t>
                      </a:r>
                      <a:endParaRPr lang="en-GB" dirty="0"/>
                    </a:p>
                  </a:txBody>
                  <a:tcPr/>
                </a:tc>
                <a:tc>
                  <a:txBody>
                    <a:bodyPr/>
                    <a:lstStyle/>
                    <a:p>
                      <a:r>
                        <a:rPr lang="en-GB" dirty="0" smtClean="0"/>
                        <a:t>Academia.edu; </a:t>
                      </a:r>
                      <a:r>
                        <a:rPr lang="en-GB" dirty="0" err="1" smtClean="0"/>
                        <a:t>ResearchGate</a:t>
                      </a:r>
                      <a:endParaRPr lang="en-GB" dirty="0"/>
                    </a:p>
                  </a:txBody>
                  <a:tcPr/>
                </a:tc>
                <a:tc>
                  <a:txBody>
                    <a:bodyPr/>
                    <a:lstStyle/>
                    <a:p>
                      <a:r>
                        <a:rPr lang="en-GB" dirty="0" smtClean="0"/>
                        <a:t>Raising research profile &amp; access to papers</a:t>
                      </a:r>
                      <a:endParaRPr lang="en-GB" dirty="0"/>
                    </a:p>
                  </a:txBody>
                  <a:tcPr/>
                </a:tc>
              </a:tr>
              <a:tr h="370840">
                <a:tc>
                  <a:txBody>
                    <a:bodyPr/>
                    <a:lstStyle/>
                    <a:p>
                      <a:r>
                        <a:rPr lang="en-GB" dirty="0" smtClean="0"/>
                        <a:t>CVs</a:t>
                      </a:r>
                      <a:endParaRPr lang="en-GB" dirty="0"/>
                    </a:p>
                  </a:txBody>
                  <a:tcPr/>
                </a:tc>
                <a:tc>
                  <a:txBody>
                    <a:bodyPr/>
                    <a:lstStyle/>
                    <a:p>
                      <a:r>
                        <a:rPr lang="en-GB" dirty="0" smtClean="0"/>
                        <a:t>LinkedIn</a:t>
                      </a:r>
                      <a:endParaRPr lang="en-GB" dirty="0"/>
                    </a:p>
                  </a:txBody>
                  <a:tcPr/>
                </a:tc>
                <a:tc>
                  <a:txBody>
                    <a:bodyPr/>
                    <a:lstStyle/>
                    <a:p>
                      <a:r>
                        <a:rPr lang="en-GB" dirty="0" smtClean="0"/>
                        <a:t>CVs; testimonials; …</a:t>
                      </a:r>
                      <a:endParaRPr lang="en-GB"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Software </a:t>
                      </a:r>
                    </a:p>
                  </a:txBody>
                  <a:tcPr/>
                </a:tc>
                <a:tc>
                  <a:txBody>
                    <a:bodyPr/>
                    <a:lstStyle/>
                    <a:p>
                      <a:r>
                        <a:rPr lang="en-GB" dirty="0" smtClean="0"/>
                        <a:t>-</a:t>
                      </a:r>
                      <a:endParaRPr lang="en-GB" dirty="0"/>
                    </a:p>
                  </a:txBody>
                  <a:tcPr/>
                </a:tc>
                <a:tc>
                  <a:txBody>
                    <a:bodyPr/>
                    <a:lstStyle/>
                    <a:p>
                      <a:endParaRPr lang="en-GB" dirty="0"/>
                    </a:p>
                  </a:txBody>
                  <a:tcPr/>
                </a:tc>
              </a:tr>
              <a:tr h="370840">
                <a:tc>
                  <a:txBody>
                    <a:bodyPr/>
                    <a:lstStyle/>
                    <a:p>
                      <a:r>
                        <a:rPr lang="en-GB" dirty="0" smtClean="0"/>
                        <a:t>Knowledge sharing</a:t>
                      </a:r>
                      <a:endParaRPr lang="en-GB" dirty="0"/>
                    </a:p>
                  </a:txBody>
                  <a:tcPr/>
                </a:tc>
                <a:tc>
                  <a:txBody>
                    <a:bodyPr/>
                    <a:lstStyle/>
                    <a:p>
                      <a:r>
                        <a:rPr lang="en-GB" dirty="0" smtClean="0"/>
                        <a:t>Wikipedia; (</a:t>
                      </a:r>
                      <a:r>
                        <a:rPr lang="en-GB" dirty="0" err="1" smtClean="0"/>
                        <a:t>Quora</a:t>
                      </a:r>
                      <a:r>
                        <a:rPr lang="en-GB" dirty="0" smtClean="0"/>
                        <a:t>)</a:t>
                      </a:r>
                      <a:endParaRPr lang="en-GB" dirty="0"/>
                    </a:p>
                  </a:txBody>
                  <a:tcPr/>
                </a:tc>
                <a:tc>
                  <a:txBody>
                    <a:bodyPr/>
                    <a:lstStyle/>
                    <a:p>
                      <a:r>
                        <a:rPr lang="en-GB" dirty="0" smtClean="0"/>
                        <a:t>Sharing expertise</a:t>
                      </a:r>
                      <a:endParaRPr lang="en-GB" dirty="0"/>
                    </a:p>
                  </a:txBody>
                  <a:tcPr/>
                </a:tc>
              </a:tr>
              <a:tr h="370840">
                <a:tc>
                  <a:txBody>
                    <a:bodyPr/>
                    <a:lstStyle/>
                    <a:p>
                      <a:r>
                        <a:rPr lang="en-GB" dirty="0" smtClean="0"/>
                        <a:t>Geo-location</a:t>
                      </a:r>
                      <a:endParaRPr lang="en-GB" dirty="0"/>
                    </a:p>
                  </a:txBody>
                  <a:tcPr/>
                </a:tc>
                <a:tc>
                  <a:txBody>
                    <a:bodyPr/>
                    <a:lstStyle/>
                    <a:p>
                      <a:r>
                        <a:rPr lang="en-GB" dirty="0" smtClean="0"/>
                        <a:t>Facebook; </a:t>
                      </a:r>
                      <a:r>
                        <a:rPr lang="en-GB" dirty="0" err="1" smtClean="0"/>
                        <a:t>FourSquare</a:t>
                      </a:r>
                      <a:endParaRPr lang="en-GB" dirty="0"/>
                    </a:p>
                  </a:txBody>
                  <a:tcPr/>
                </a:tc>
                <a:tc>
                  <a:txBody>
                    <a:bodyPr/>
                    <a:lstStyle/>
                    <a:p>
                      <a:r>
                        <a:rPr lang="en-GB" dirty="0" smtClean="0"/>
                        <a:t>“I was here”; “Anyone else around?”</a:t>
                      </a:r>
                      <a:endParaRPr lang="en-GB" dirty="0"/>
                    </a:p>
                  </a:txBody>
                  <a:tcPr/>
                </a:tc>
              </a:tr>
              <a:tr h="370840">
                <a:tc>
                  <a:txBody>
                    <a:bodyPr/>
                    <a:lstStyle/>
                    <a:p>
                      <a:r>
                        <a:rPr lang="en-GB" dirty="0" err="1" smtClean="0"/>
                        <a:t>Comms</a:t>
                      </a:r>
                      <a:endParaRPr lang="en-GB" dirty="0"/>
                    </a:p>
                  </a:txBody>
                  <a:tcPr/>
                </a:tc>
                <a:tc>
                  <a:txBody>
                    <a:bodyPr/>
                    <a:lstStyle/>
                    <a:p>
                      <a:r>
                        <a:rPr lang="en-GB" dirty="0" smtClean="0"/>
                        <a:t>Twitter;</a:t>
                      </a:r>
                      <a:endParaRPr lang="en-GB" dirty="0"/>
                    </a:p>
                  </a:txBody>
                  <a:tcPr/>
                </a:tc>
                <a:tc>
                  <a:txBody>
                    <a:bodyPr/>
                    <a:lstStyle/>
                    <a:p>
                      <a:r>
                        <a:rPr lang="en-GB" dirty="0" smtClean="0"/>
                        <a:t>Keeping in touch; developing links; sharing ; …</a:t>
                      </a:r>
                      <a:endParaRPr lang="en-GB" dirty="0"/>
                    </a:p>
                  </a:txBody>
                  <a:tcPr/>
                </a:tc>
              </a:tr>
              <a:tr h="370840">
                <a:tc>
                  <a:txBody>
                    <a:bodyPr/>
                    <a:lstStyle/>
                    <a:p>
                      <a:r>
                        <a:rPr lang="en-GB" dirty="0" smtClean="0"/>
                        <a:t>???</a:t>
                      </a:r>
                      <a:endParaRPr lang="en-GB" dirty="0"/>
                    </a:p>
                  </a:txBody>
                  <a:tcPr/>
                </a:tc>
                <a:tc>
                  <a:txBody>
                    <a:bodyPr/>
                    <a:lstStyle/>
                    <a:p>
                      <a:endParaRPr lang="en-GB" dirty="0"/>
                    </a:p>
                  </a:txBody>
                  <a:tcPr/>
                </a:tc>
                <a:tc>
                  <a:txBody>
                    <a:bodyPr/>
                    <a:lstStyle/>
                    <a:p>
                      <a:endParaRPr lang="en-GB" dirty="0"/>
                    </a:p>
                  </a:txBody>
                  <a:tcPr/>
                </a:tc>
              </a:tr>
              <a:tr h="370840">
                <a:tc>
                  <a:txBody>
                    <a:bodyPr/>
                    <a:lstStyle/>
                    <a:p>
                      <a:r>
                        <a:rPr lang="en-GB" dirty="0" smtClean="0"/>
                        <a:t>???</a:t>
                      </a:r>
                      <a:endParaRPr lang="en-GB" dirty="0"/>
                    </a:p>
                  </a:txBody>
                  <a:tcPr/>
                </a:tc>
                <a:tc>
                  <a:txBody>
                    <a:bodyPr/>
                    <a:lstStyle/>
                    <a:p>
                      <a:endParaRPr lang="en-GB" dirty="0"/>
                    </a:p>
                  </a:txBody>
                  <a:tcPr/>
                </a:tc>
                <a:tc>
                  <a:txBody>
                    <a:bodyPr/>
                    <a:lstStyle/>
                    <a:p>
                      <a:endParaRPr lang="en-GB" dirty="0"/>
                    </a:p>
                  </a:txBody>
                  <a:tcPr/>
                </a:tc>
              </a:tr>
            </a:tbl>
          </a:graphicData>
        </a:graphic>
      </p:graphicFrame>
      <p:sp>
        <p:nvSpPr>
          <p:cNvPr id="6" name="Rectangle 5"/>
          <p:cNvSpPr/>
          <p:nvPr/>
        </p:nvSpPr>
        <p:spPr bwMode="auto">
          <a:xfrm>
            <a:off x="2988327" y="1154448"/>
            <a:ext cx="2521325" cy="614362"/>
          </a:xfrm>
          <a:prstGeom prst="rect">
            <a:avLst/>
          </a:prstGeom>
          <a:solidFill>
            <a:srgbClr val="D9FFF6"/>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GB" sz="2000" b="0" i="0" u="none" strike="noStrike" cap="none" normalizeH="0" baseline="0" dirty="0" smtClean="0">
                <a:ln>
                  <a:noFill/>
                </a:ln>
                <a:solidFill>
                  <a:schemeClr val="tx1"/>
                </a:solidFill>
                <a:effectLst/>
                <a:latin typeface="Arial" charset="0"/>
              </a:rPr>
              <a:t>Suggest examples</a:t>
            </a:r>
          </a:p>
        </p:txBody>
      </p:sp>
      <p:sp>
        <p:nvSpPr>
          <p:cNvPr id="7" name="Rectangle 6"/>
          <p:cNvSpPr/>
          <p:nvPr/>
        </p:nvSpPr>
        <p:spPr bwMode="auto">
          <a:xfrm>
            <a:off x="2988326" y="2440323"/>
            <a:ext cx="2521325" cy="328612"/>
          </a:xfrm>
          <a:prstGeom prst="rect">
            <a:avLst/>
          </a:prstGeom>
          <a:solidFill>
            <a:srgbClr val="D9FFF6"/>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GB" sz="2000" b="0" i="0" u="none" strike="noStrike" cap="none" normalizeH="0" baseline="0" dirty="0" smtClean="0">
                <a:ln>
                  <a:noFill/>
                </a:ln>
                <a:solidFill>
                  <a:schemeClr val="tx1"/>
                </a:solidFill>
                <a:effectLst/>
                <a:latin typeface="Arial" charset="0"/>
              </a:rPr>
              <a:t>Suggest examples</a:t>
            </a:r>
          </a:p>
        </p:txBody>
      </p:sp>
      <p:sp>
        <p:nvSpPr>
          <p:cNvPr id="8" name="Rectangle 7"/>
          <p:cNvSpPr/>
          <p:nvPr/>
        </p:nvSpPr>
        <p:spPr bwMode="auto">
          <a:xfrm>
            <a:off x="2988326" y="3445210"/>
            <a:ext cx="2521324" cy="338138"/>
          </a:xfrm>
          <a:prstGeom prst="rect">
            <a:avLst/>
          </a:prstGeom>
          <a:solidFill>
            <a:srgbClr val="D9FFF6"/>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GB" sz="2000" b="0" i="0" u="none" strike="noStrike" cap="none" normalizeH="0" baseline="0" dirty="0" smtClean="0">
                <a:ln>
                  <a:noFill/>
                </a:ln>
                <a:solidFill>
                  <a:schemeClr val="tx1"/>
                </a:solidFill>
                <a:effectLst/>
                <a:latin typeface="Arial" charset="0"/>
              </a:rPr>
              <a:t>Suggest examples</a:t>
            </a:r>
          </a:p>
        </p:txBody>
      </p:sp>
      <p:sp>
        <p:nvSpPr>
          <p:cNvPr id="9" name="Rectangle 8"/>
          <p:cNvSpPr/>
          <p:nvPr/>
        </p:nvSpPr>
        <p:spPr bwMode="auto">
          <a:xfrm>
            <a:off x="2988328" y="4173872"/>
            <a:ext cx="2521324" cy="623887"/>
          </a:xfrm>
          <a:prstGeom prst="rect">
            <a:avLst/>
          </a:prstGeom>
          <a:solidFill>
            <a:srgbClr val="D9FFF6"/>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GB" sz="2000" b="0" i="0" u="none" strike="noStrike" cap="none" normalizeH="0" baseline="0" dirty="0" smtClean="0">
                <a:ln>
                  <a:noFill/>
                </a:ln>
                <a:solidFill>
                  <a:schemeClr val="tx1"/>
                </a:solidFill>
                <a:effectLst/>
                <a:latin typeface="Arial" charset="0"/>
              </a:rPr>
              <a:t>Suggest examples</a:t>
            </a:r>
          </a:p>
        </p:txBody>
      </p:sp>
      <p:sp>
        <p:nvSpPr>
          <p:cNvPr id="10" name="Rectangle 9"/>
          <p:cNvSpPr/>
          <p:nvPr/>
        </p:nvSpPr>
        <p:spPr bwMode="auto">
          <a:xfrm>
            <a:off x="2988328" y="5469272"/>
            <a:ext cx="2521324" cy="623887"/>
          </a:xfrm>
          <a:prstGeom prst="rect">
            <a:avLst/>
          </a:prstGeom>
          <a:solidFill>
            <a:srgbClr val="D9FFF6"/>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GB" sz="2000" b="0" i="0" u="none" strike="noStrike" cap="none" normalizeH="0" baseline="0" dirty="0" smtClean="0">
                <a:ln>
                  <a:noFill/>
                </a:ln>
                <a:solidFill>
                  <a:schemeClr val="tx1"/>
                </a:solidFill>
                <a:effectLst/>
                <a:latin typeface="Arial" charset="0"/>
              </a:rPr>
              <a:t>Suggest examples</a:t>
            </a:r>
          </a:p>
        </p:txBody>
      </p:sp>
      <p:sp>
        <p:nvSpPr>
          <p:cNvPr id="11" name="Rectangle 10"/>
          <p:cNvSpPr/>
          <p:nvPr/>
        </p:nvSpPr>
        <p:spPr bwMode="auto">
          <a:xfrm>
            <a:off x="5509652" y="4173872"/>
            <a:ext cx="3443289" cy="623887"/>
          </a:xfrm>
          <a:prstGeom prst="rect">
            <a:avLst/>
          </a:prstGeom>
          <a:solidFill>
            <a:srgbClr val="D9FFF6"/>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GB" sz="2000" b="0" i="0" u="none" strike="noStrike" cap="none" normalizeH="0" baseline="0" dirty="0" smtClean="0">
                <a:ln>
                  <a:noFill/>
                </a:ln>
                <a:solidFill>
                  <a:schemeClr val="tx1"/>
                </a:solidFill>
                <a:effectLst/>
                <a:latin typeface="Arial" charset="0"/>
              </a:rPr>
              <a:t>Suggest uses</a:t>
            </a:r>
          </a:p>
        </p:txBody>
      </p:sp>
      <p:sp>
        <p:nvSpPr>
          <p:cNvPr id="12" name="Rectangle 11"/>
          <p:cNvSpPr/>
          <p:nvPr/>
        </p:nvSpPr>
        <p:spPr bwMode="auto">
          <a:xfrm>
            <a:off x="5509651" y="5469271"/>
            <a:ext cx="3443289" cy="623887"/>
          </a:xfrm>
          <a:prstGeom prst="rect">
            <a:avLst/>
          </a:prstGeom>
          <a:solidFill>
            <a:srgbClr val="D9FFF6"/>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GB" sz="2000" b="0" i="0" u="none" strike="noStrike" cap="none" normalizeH="0" baseline="0" dirty="0" smtClean="0">
                <a:ln>
                  <a:noFill/>
                </a:ln>
                <a:solidFill>
                  <a:schemeClr val="tx1"/>
                </a:solidFill>
                <a:effectLst/>
                <a:latin typeface="Arial" charset="0"/>
              </a:rPr>
              <a:t>Suggest uses</a:t>
            </a:r>
          </a:p>
        </p:txBody>
      </p:sp>
      <p:sp>
        <p:nvSpPr>
          <p:cNvPr id="13" name="Rectangle 12"/>
          <p:cNvSpPr/>
          <p:nvPr/>
        </p:nvSpPr>
        <p:spPr bwMode="auto">
          <a:xfrm>
            <a:off x="5509652" y="3440447"/>
            <a:ext cx="3443289" cy="342901"/>
          </a:xfrm>
          <a:prstGeom prst="rect">
            <a:avLst/>
          </a:prstGeom>
          <a:solidFill>
            <a:srgbClr val="D9FFF6"/>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GB" sz="2000" b="0" i="0" u="none" strike="noStrike" cap="none" normalizeH="0" baseline="0" dirty="0" smtClean="0">
                <a:ln>
                  <a:noFill/>
                </a:ln>
                <a:solidFill>
                  <a:schemeClr val="tx1"/>
                </a:solidFill>
                <a:effectLst/>
                <a:latin typeface="Arial" charset="0"/>
              </a:rPr>
              <a:t>Suggest uses</a:t>
            </a:r>
          </a:p>
        </p:txBody>
      </p:sp>
      <p:sp>
        <p:nvSpPr>
          <p:cNvPr id="14" name="Rectangle 13"/>
          <p:cNvSpPr/>
          <p:nvPr/>
        </p:nvSpPr>
        <p:spPr bwMode="auto">
          <a:xfrm>
            <a:off x="5509652" y="2426034"/>
            <a:ext cx="3443289" cy="342901"/>
          </a:xfrm>
          <a:prstGeom prst="rect">
            <a:avLst/>
          </a:prstGeom>
          <a:solidFill>
            <a:srgbClr val="D9FFF6"/>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GB" sz="2000" b="0" i="0" u="none" strike="noStrike" cap="none" normalizeH="0" baseline="0" dirty="0" smtClean="0">
                <a:ln>
                  <a:noFill/>
                </a:ln>
                <a:solidFill>
                  <a:schemeClr val="tx1"/>
                </a:solidFill>
                <a:effectLst/>
                <a:latin typeface="Arial" charset="0"/>
              </a:rPr>
              <a:t>Suggest uses</a:t>
            </a:r>
          </a:p>
        </p:txBody>
      </p:sp>
      <p:sp>
        <p:nvSpPr>
          <p:cNvPr id="15" name="Rectangle 14"/>
          <p:cNvSpPr/>
          <p:nvPr/>
        </p:nvSpPr>
        <p:spPr bwMode="auto">
          <a:xfrm>
            <a:off x="5509653" y="1154448"/>
            <a:ext cx="3443288" cy="614362"/>
          </a:xfrm>
          <a:prstGeom prst="rect">
            <a:avLst/>
          </a:prstGeom>
          <a:solidFill>
            <a:srgbClr val="D9FFF6"/>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GB" sz="2000" b="0" i="0" u="none" strike="noStrike" cap="none" normalizeH="0" baseline="0" dirty="0" smtClean="0">
                <a:ln>
                  <a:noFill/>
                </a:ln>
                <a:solidFill>
                  <a:schemeClr val="tx1"/>
                </a:solidFill>
                <a:effectLst/>
                <a:latin typeface="Arial" charset="0"/>
              </a:rPr>
              <a:t>Suggest uses</a:t>
            </a:r>
          </a:p>
        </p:txBody>
      </p:sp>
      <p:sp>
        <p:nvSpPr>
          <p:cNvPr id="16" name="Rectangle 15"/>
          <p:cNvSpPr/>
          <p:nvPr/>
        </p:nvSpPr>
        <p:spPr bwMode="auto">
          <a:xfrm>
            <a:off x="2988328" y="1778335"/>
            <a:ext cx="2521325" cy="614362"/>
          </a:xfrm>
          <a:prstGeom prst="rect">
            <a:avLst/>
          </a:prstGeom>
          <a:solidFill>
            <a:srgbClr val="EBFFF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GB" sz="2000" b="0" i="0" u="none" strike="noStrike" cap="none" normalizeH="0" baseline="0" dirty="0" smtClean="0">
                <a:ln>
                  <a:noFill/>
                </a:ln>
                <a:solidFill>
                  <a:schemeClr val="tx1"/>
                </a:solidFill>
                <a:effectLst/>
                <a:latin typeface="Arial" charset="0"/>
              </a:rPr>
              <a:t>Suggest examples</a:t>
            </a:r>
          </a:p>
        </p:txBody>
      </p:sp>
      <p:sp>
        <p:nvSpPr>
          <p:cNvPr id="17" name="Rectangle 16"/>
          <p:cNvSpPr/>
          <p:nvPr/>
        </p:nvSpPr>
        <p:spPr bwMode="auto">
          <a:xfrm>
            <a:off x="2988324" y="2821318"/>
            <a:ext cx="2521325" cy="614362"/>
          </a:xfrm>
          <a:prstGeom prst="rect">
            <a:avLst/>
          </a:prstGeom>
          <a:solidFill>
            <a:srgbClr val="EBFFF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GB" sz="2000" b="0" i="0" u="none" strike="noStrike" cap="none" normalizeH="0" baseline="0" dirty="0" smtClean="0">
                <a:ln>
                  <a:noFill/>
                </a:ln>
                <a:solidFill>
                  <a:schemeClr val="tx1"/>
                </a:solidFill>
                <a:effectLst/>
                <a:latin typeface="Arial" charset="0"/>
              </a:rPr>
              <a:t>Suggest examples</a:t>
            </a:r>
          </a:p>
        </p:txBody>
      </p:sp>
      <p:sp>
        <p:nvSpPr>
          <p:cNvPr id="18" name="Rectangle 17"/>
          <p:cNvSpPr/>
          <p:nvPr/>
        </p:nvSpPr>
        <p:spPr bwMode="auto">
          <a:xfrm>
            <a:off x="2988328" y="3792868"/>
            <a:ext cx="2478463" cy="381004"/>
          </a:xfrm>
          <a:prstGeom prst="rect">
            <a:avLst/>
          </a:prstGeom>
          <a:solidFill>
            <a:srgbClr val="EBFFF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GB" sz="2000" b="0" i="0" u="none" strike="noStrike" cap="none" normalizeH="0" baseline="0" dirty="0" smtClean="0">
                <a:ln>
                  <a:noFill/>
                </a:ln>
                <a:solidFill>
                  <a:schemeClr val="tx1"/>
                </a:solidFill>
                <a:effectLst/>
                <a:latin typeface="Arial" charset="0"/>
              </a:rPr>
              <a:t>Suggest examples</a:t>
            </a:r>
          </a:p>
        </p:txBody>
      </p:sp>
      <p:sp>
        <p:nvSpPr>
          <p:cNvPr id="19" name="Rectangle 18"/>
          <p:cNvSpPr/>
          <p:nvPr/>
        </p:nvSpPr>
        <p:spPr bwMode="auto">
          <a:xfrm>
            <a:off x="2988324" y="4850135"/>
            <a:ext cx="2521325" cy="581038"/>
          </a:xfrm>
          <a:prstGeom prst="rect">
            <a:avLst/>
          </a:prstGeom>
          <a:solidFill>
            <a:srgbClr val="EBFFF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GB" sz="2000" b="0" i="0" u="none" strike="noStrike" cap="none" normalizeH="0" baseline="0" dirty="0" smtClean="0">
                <a:ln>
                  <a:noFill/>
                </a:ln>
                <a:solidFill>
                  <a:schemeClr val="tx1"/>
                </a:solidFill>
                <a:effectLst/>
                <a:latin typeface="Arial" charset="0"/>
              </a:rPr>
              <a:t>Suggest examples</a:t>
            </a:r>
          </a:p>
        </p:txBody>
      </p:sp>
      <p:sp>
        <p:nvSpPr>
          <p:cNvPr id="21" name="Rectangle 20"/>
          <p:cNvSpPr/>
          <p:nvPr/>
        </p:nvSpPr>
        <p:spPr bwMode="auto">
          <a:xfrm>
            <a:off x="5509649" y="4850135"/>
            <a:ext cx="3405192" cy="581038"/>
          </a:xfrm>
          <a:prstGeom prst="rect">
            <a:avLst/>
          </a:prstGeom>
          <a:solidFill>
            <a:srgbClr val="EBFFF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GB" sz="2000" b="0" i="0" u="none" strike="noStrike" cap="none" normalizeH="0" baseline="0" dirty="0" smtClean="0">
                <a:ln>
                  <a:noFill/>
                </a:ln>
                <a:solidFill>
                  <a:schemeClr val="tx1"/>
                </a:solidFill>
                <a:effectLst/>
                <a:latin typeface="Arial" charset="0"/>
              </a:rPr>
              <a:t>Suggest uses</a:t>
            </a:r>
          </a:p>
        </p:txBody>
      </p:sp>
      <p:sp>
        <p:nvSpPr>
          <p:cNvPr id="22" name="Rectangle 21"/>
          <p:cNvSpPr/>
          <p:nvPr/>
        </p:nvSpPr>
        <p:spPr bwMode="auto">
          <a:xfrm>
            <a:off x="5547749" y="2821318"/>
            <a:ext cx="3405192" cy="581038"/>
          </a:xfrm>
          <a:prstGeom prst="rect">
            <a:avLst/>
          </a:prstGeom>
          <a:solidFill>
            <a:srgbClr val="EBFFF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GB" sz="2000" b="0" i="0" u="none" strike="noStrike" cap="none" normalizeH="0" baseline="0" dirty="0" smtClean="0">
                <a:ln>
                  <a:noFill/>
                </a:ln>
                <a:solidFill>
                  <a:schemeClr val="tx1"/>
                </a:solidFill>
                <a:effectLst/>
                <a:latin typeface="Arial" charset="0"/>
              </a:rPr>
              <a:t>Suggest uses</a:t>
            </a:r>
          </a:p>
        </p:txBody>
      </p:sp>
      <p:sp>
        <p:nvSpPr>
          <p:cNvPr id="23" name="Rectangle 22"/>
          <p:cNvSpPr/>
          <p:nvPr/>
        </p:nvSpPr>
        <p:spPr bwMode="auto">
          <a:xfrm>
            <a:off x="5509653" y="1794997"/>
            <a:ext cx="3405192" cy="581038"/>
          </a:xfrm>
          <a:prstGeom prst="rect">
            <a:avLst/>
          </a:prstGeom>
          <a:solidFill>
            <a:srgbClr val="EBFFF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GB" sz="2000" b="0" i="0" u="none" strike="noStrike" cap="none" normalizeH="0" baseline="0" dirty="0" smtClean="0">
                <a:ln>
                  <a:noFill/>
                </a:ln>
                <a:solidFill>
                  <a:schemeClr val="tx1"/>
                </a:solidFill>
                <a:effectLst/>
                <a:latin typeface="Arial" charset="0"/>
              </a:rPr>
              <a:t>Suggest uses</a:t>
            </a:r>
          </a:p>
        </p:txBody>
      </p:sp>
      <p:sp>
        <p:nvSpPr>
          <p:cNvPr id="24" name="Rectangle 23"/>
          <p:cNvSpPr/>
          <p:nvPr/>
        </p:nvSpPr>
        <p:spPr bwMode="auto">
          <a:xfrm>
            <a:off x="5547749" y="3830973"/>
            <a:ext cx="3405192" cy="354798"/>
          </a:xfrm>
          <a:prstGeom prst="rect">
            <a:avLst/>
          </a:prstGeom>
          <a:solidFill>
            <a:srgbClr val="EBFFFA"/>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GB" sz="2000" b="0" i="0" u="none" strike="noStrike" cap="none" normalizeH="0" baseline="0" dirty="0" smtClean="0">
                <a:ln>
                  <a:noFill/>
                </a:ln>
                <a:solidFill>
                  <a:schemeClr val="tx1"/>
                </a:solidFill>
                <a:effectLst/>
                <a:latin typeface="Arial" charset="0"/>
              </a:rPr>
              <a:t>Suggest uses</a:t>
            </a:r>
          </a:p>
        </p:txBody>
      </p:sp>
    </p:spTree>
    <p:extLst>
      <p:ext uri="{BB962C8B-B14F-4D97-AF65-F5344CB8AC3E}">
        <p14:creationId xmlns:p14="http://schemas.microsoft.com/office/powerpoint/2010/main" val="607556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hidden"/>
                                      </p:to>
                                    </p:set>
                                  </p:childTnLst>
                                </p:cTn>
                              </p:par>
                              <p:par>
                                <p:cTn id="13" presetID="1" presetClass="exit"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hidden"/>
                                      </p:to>
                                    </p:set>
                                  </p:childTnLst>
                                </p:cTn>
                              </p:par>
                              <p:par>
                                <p:cTn id="15" presetID="1" presetClass="exit" presetSubtype="0" fill="hold" grpId="0" nodeType="withEffect">
                                  <p:stCondLst>
                                    <p:cond delay="0"/>
                                  </p:stCondLst>
                                  <p:childTnLst>
                                    <p:set>
                                      <p:cBhvr>
                                        <p:cTn id="16" dur="1" fill="hold">
                                          <p:stCondLst>
                                            <p:cond delay="0"/>
                                          </p:stCondLst>
                                        </p:cTn>
                                        <p:tgtEl>
                                          <p:spTgt spid="18"/>
                                        </p:tgtEl>
                                        <p:attrNameLst>
                                          <p:attrName>style.visibility</p:attrName>
                                        </p:attrNameLst>
                                      </p:cBhvr>
                                      <p:to>
                                        <p:strVal val="hidden"/>
                                      </p:to>
                                    </p:set>
                                  </p:childTnLst>
                                </p:cTn>
                              </p:par>
                              <p:par>
                                <p:cTn id="17" presetID="1" presetClass="exit"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hidden"/>
                                      </p:to>
                                    </p:set>
                                  </p:childTnLst>
                                </p:cTn>
                              </p:par>
                              <p:par>
                                <p:cTn id="19" presetID="1" presetClass="exit" presetSubtype="0" fill="hold" grpId="0" nodeType="withEffect">
                                  <p:stCondLst>
                                    <p:cond delay="0"/>
                                  </p:stCondLst>
                                  <p:childTnLst>
                                    <p:set>
                                      <p:cBhvr>
                                        <p:cTn id="20" dur="1" fill="hold">
                                          <p:stCondLst>
                                            <p:cond delay="0"/>
                                          </p:stCondLst>
                                        </p:cTn>
                                        <p:tgtEl>
                                          <p:spTgt spid="19"/>
                                        </p:tgtEl>
                                        <p:attrNameLst>
                                          <p:attrName>style.visibility</p:attrName>
                                        </p:attrNameLst>
                                      </p:cBhvr>
                                      <p:to>
                                        <p:strVal val="hidden"/>
                                      </p:to>
                                    </p:set>
                                  </p:childTnLst>
                                </p:cTn>
                              </p:par>
                              <p:par>
                                <p:cTn id="21" presetID="1" presetClass="exit" presetSubtype="0" fill="hold" grpId="0" nodeType="withEffect">
                                  <p:stCondLst>
                                    <p:cond delay="0"/>
                                  </p:stCondLst>
                                  <p:childTnLst>
                                    <p:set>
                                      <p:cBhvr>
                                        <p:cTn id="22" dur="1" fill="hold">
                                          <p:stCondLst>
                                            <p:cond delay="0"/>
                                          </p:stCondLst>
                                        </p:cTn>
                                        <p:tgtEl>
                                          <p:spTgt spid="10"/>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hidden"/>
                                      </p:to>
                                    </p:set>
                                  </p:childTnLst>
                                </p:cTn>
                              </p:par>
                              <p:par>
                                <p:cTn id="27" presetID="1" presetClass="exit" presetSubtype="0" fill="hold" grpId="0" nodeType="withEffect">
                                  <p:stCondLst>
                                    <p:cond delay="0"/>
                                  </p:stCondLst>
                                  <p:childTnLst>
                                    <p:set>
                                      <p:cBhvr>
                                        <p:cTn id="28" dur="1" fill="hold">
                                          <p:stCondLst>
                                            <p:cond delay="0"/>
                                          </p:stCondLst>
                                        </p:cTn>
                                        <p:tgtEl>
                                          <p:spTgt spid="23"/>
                                        </p:tgtEl>
                                        <p:attrNameLst>
                                          <p:attrName>style.visibility</p:attrName>
                                        </p:attrNameLst>
                                      </p:cBhvr>
                                      <p:to>
                                        <p:strVal val="hidden"/>
                                      </p:to>
                                    </p:set>
                                  </p:childTnLst>
                                </p:cTn>
                              </p:par>
                              <p:par>
                                <p:cTn id="29" presetID="1" presetClass="exit" presetSubtype="0" fill="hold" grpId="0" nodeType="withEffect">
                                  <p:stCondLst>
                                    <p:cond delay="0"/>
                                  </p:stCondLst>
                                  <p:childTnLst>
                                    <p:set>
                                      <p:cBhvr>
                                        <p:cTn id="30" dur="1" fill="hold">
                                          <p:stCondLst>
                                            <p:cond delay="0"/>
                                          </p:stCondLst>
                                        </p:cTn>
                                        <p:tgtEl>
                                          <p:spTgt spid="14"/>
                                        </p:tgtEl>
                                        <p:attrNameLst>
                                          <p:attrName>style.visibility</p:attrName>
                                        </p:attrNameLst>
                                      </p:cBhvr>
                                      <p:to>
                                        <p:strVal val="hidden"/>
                                      </p:to>
                                    </p:set>
                                  </p:childTnLst>
                                </p:cTn>
                              </p:par>
                              <p:par>
                                <p:cTn id="31" presetID="1" presetClass="exit" presetSubtype="0" fill="hold" grpId="0" nodeType="withEffect">
                                  <p:stCondLst>
                                    <p:cond delay="0"/>
                                  </p:stCondLst>
                                  <p:childTnLst>
                                    <p:set>
                                      <p:cBhvr>
                                        <p:cTn id="32" dur="1" fill="hold">
                                          <p:stCondLst>
                                            <p:cond delay="0"/>
                                          </p:stCondLst>
                                        </p:cTn>
                                        <p:tgtEl>
                                          <p:spTgt spid="22"/>
                                        </p:tgtEl>
                                        <p:attrNameLst>
                                          <p:attrName>style.visibility</p:attrName>
                                        </p:attrNameLst>
                                      </p:cBhvr>
                                      <p:to>
                                        <p:strVal val="hidden"/>
                                      </p:to>
                                    </p:set>
                                  </p:childTnLst>
                                </p:cTn>
                              </p:par>
                              <p:par>
                                <p:cTn id="33" presetID="1" presetClass="exit" presetSubtype="0" fill="hold" grpId="0" nodeType="withEffect">
                                  <p:stCondLst>
                                    <p:cond delay="0"/>
                                  </p:stCondLst>
                                  <p:childTnLst>
                                    <p:set>
                                      <p:cBhvr>
                                        <p:cTn id="34" dur="1" fill="hold">
                                          <p:stCondLst>
                                            <p:cond delay="0"/>
                                          </p:stCondLst>
                                        </p:cTn>
                                        <p:tgtEl>
                                          <p:spTgt spid="13"/>
                                        </p:tgtEl>
                                        <p:attrNameLst>
                                          <p:attrName>style.visibility</p:attrName>
                                        </p:attrNameLst>
                                      </p:cBhvr>
                                      <p:to>
                                        <p:strVal val="hidden"/>
                                      </p:to>
                                    </p:set>
                                  </p:childTnLst>
                                </p:cTn>
                              </p:par>
                              <p:par>
                                <p:cTn id="35" presetID="1" presetClass="exit" presetSubtype="0" fill="hold" grpId="0" nodeType="withEffect">
                                  <p:stCondLst>
                                    <p:cond delay="0"/>
                                  </p:stCondLst>
                                  <p:childTnLst>
                                    <p:set>
                                      <p:cBhvr>
                                        <p:cTn id="36" dur="1" fill="hold">
                                          <p:stCondLst>
                                            <p:cond delay="0"/>
                                          </p:stCondLst>
                                        </p:cTn>
                                        <p:tgtEl>
                                          <p:spTgt spid="24"/>
                                        </p:tgtEl>
                                        <p:attrNameLst>
                                          <p:attrName>style.visibility</p:attrName>
                                        </p:attrNameLst>
                                      </p:cBhvr>
                                      <p:to>
                                        <p:strVal val="hidden"/>
                                      </p:to>
                                    </p:set>
                                  </p:childTnLst>
                                </p:cTn>
                              </p:par>
                              <p:par>
                                <p:cTn id="37" presetID="1" presetClass="exit" presetSubtype="0" fill="hold" grpId="0" nodeType="withEffect">
                                  <p:stCondLst>
                                    <p:cond delay="0"/>
                                  </p:stCondLst>
                                  <p:childTnLst>
                                    <p:set>
                                      <p:cBhvr>
                                        <p:cTn id="38" dur="1" fill="hold">
                                          <p:stCondLst>
                                            <p:cond delay="0"/>
                                          </p:stCondLst>
                                        </p:cTn>
                                        <p:tgtEl>
                                          <p:spTgt spid="11"/>
                                        </p:tgtEl>
                                        <p:attrNameLst>
                                          <p:attrName>style.visibility</p:attrName>
                                        </p:attrNameLst>
                                      </p:cBhvr>
                                      <p:to>
                                        <p:strVal val="hidden"/>
                                      </p:to>
                                    </p:set>
                                  </p:childTnLst>
                                </p:cTn>
                              </p:par>
                              <p:par>
                                <p:cTn id="39" presetID="1" presetClass="exit" presetSubtype="0" fill="hold" grpId="0" nodeType="withEffect">
                                  <p:stCondLst>
                                    <p:cond delay="0"/>
                                  </p:stCondLst>
                                  <p:childTnLst>
                                    <p:set>
                                      <p:cBhvr>
                                        <p:cTn id="40" dur="1" fill="hold">
                                          <p:stCondLst>
                                            <p:cond delay="0"/>
                                          </p:stCondLst>
                                        </p:cTn>
                                        <p:tgtEl>
                                          <p:spTgt spid="21"/>
                                        </p:tgtEl>
                                        <p:attrNameLst>
                                          <p:attrName>style.visibility</p:attrName>
                                        </p:attrNameLst>
                                      </p:cBhvr>
                                      <p:to>
                                        <p:strVal val="hidden"/>
                                      </p:to>
                                    </p:set>
                                  </p:childTnLst>
                                </p:cTn>
                              </p:par>
                              <p:par>
                                <p:cTn id="41" presetID="1" presetClass="exit" presetSubtype="0" fill="hold" grpId="0" nodeType="withEffect">
                                  <p:stCondLst>
                                    <p:cond delay="0"/>
                                  </p:stCondLst>
                                  <p:childTnLst>
                                    <p:set>
                                      <p:cBhvr>
                                        <p:cTn id="42" dur="1" fill="hold">
                                          <p:stCondLst>
                                            <p:cond delay="0"/>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1" grpId="0" animBg="1"/>
      <p:bldP spid="22" grpId="0" animBg="1"/>
      <p:bldP spid="23" grpId="0" animBg="1"/>
      <p:bldP spid="2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lstStyle/>
          <a:p>
            <a:endParaRPr lang="en-GB" sz="2400" dirty="0"/>
          </a:p>
        </p:txBody>
      </p:sp>
      <p:sp>
        <p:nvSpPr>
          <p:cNvPr id="4" name="Slide Number Placeholder 3"/>
          <p:cNvSpPr>
            <a:spLocks noGrp="1"/>
          </p:cNvSpPr>
          <p:nvPr>
            <p:ph type="sldNum" sz="quarter" idx="10"/>
          </p:nvPr>
        </p:nvSpPr>
        <p:spPr/>
        <p:txBody>
          <a:bodyPr/>
          <a:lstStyle/>
          <a:p>
            <a:pPr>
              <a:defRPr/>
            </a:pPr>
            <a:fld id="{BDEC4FD4-707E-4E4E-B68A-DCD8601E01D0}" type="slidenum">
              <a:rPr lang="en-US" altLang="en-US" smtClean="0"/>
              <a:pPr>
                <a:defRPr/>
              </a:pPr>
              <a:t>11</a:t>
            </a:fld>
            <a:endParaRPr lang="en-US" altLang="en-US"/>
          </a:p>
        </p:txBody>
      </p:sp>
      <p:sp>
        <p:nvSpPr>
          <p:cNvPr id="5" name="Text Box 4"/>
          <p:cNvSpPr txBox="1">
            <a:spLocks noChangeArrowheads="1"/>
          </p:cNvSpPr>
          <p:nvPr/>
        </p:nvSpPr>
        <p:spPr bwMode="auto">
          <a:xfrm rot="-5400000">
            <a:off x="-426564" y="1099120"/>
            <a:ext cx="216758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eaLnBrk="1" hangingPunct="1"/>
            <a:r>
              <a:rPr lang="en-GB" b="1" dirty="0" smtClean="0">
                <a:solidFill>
                  <a:schemeClr val="bg1"/>
                </a:solidFill>
              </a:rPr>
              <a:t>The Evidence</a:t>
            </a:r>
            <a:endParaRPr lang="en-GB" b="1" dirty="0">
              <a:solidFill>
                <a:schemeClr val="bg1"/>
              </a:solidFill>
            </a:endParaRPr>
          </a:p>
        </p:txBody>
      </p:sp>
      <p:sp>
        <p:nvSpPr>
          <p:cNvPr id="6" name="Rectangle 5"/>
          <p:cNvSpPr/>
          <p:nvPr/>
        </p:nvSpPr>
        <p:spPr bwMode="auto">
          <a:xfrm>
            <a:off x="0" y="0"/>
            <a:ext cx="9144000" cy="6858000"/>
          </a:xfrm>
          <a:prstGeom prst="rect">
            <a:avLst/>
          </a:prstGeom>
          <a:solidFill>
            <a:schemeClr val="tx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p:txBody>
      </p:sp>
      <p:sp>
        <p:nvSpPr>
          <p:cNvPr id="2" name="Title 1"/>
          <p:cNvSpPr>
            <a:spLocks noGrp="1"/>
          </p:cNvSpPr>
          <p:nvPr>
            <p:ph type="title"/>
          </p:nvPr>
        </p:nvSpPr>
        <p:spPr>
          <a:xfrm>
            <a:off x="1058389" y="2607569"/>
            <a:ext cx="7772400" cy="681148"/>
          </a:xfrm>
        </p:spPr>
        <p:txBody>
          <a:bodyPr/>
          <a:lstStyle/>
          <a:p>
            <a:r>
              <a:rPr lang="en-GB" dirty="0" smtClean="0">
                <a:solidFill>
                  <a:schemeClr val="bg1"/>
                </a:solidFill>
              </a:rPr>
              <a:t>About Nodes and Connections</a:t>
            </a:r>
            <a:endParaRPr lang="en-GB" dirty="0">
              <a:solidFill>
                <a:schemeClr val="bg1"/>
              </a:solidFill>
            </a:endParaRPr>
          </a:p>
        </p:txBody>
      </p:sp>
    </p:spTree>
    <p:extLst>
      <p:ext uri="{BB962C8B-B14F-4D97-AF65-F5344CB8AC3E}">
        <p14:creationId xmlns:p14="http://schemas.microsoft.com/office/powerpoint/2010/main" val="33387235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dirty="0" smtClean="0"/>
              <a:t>“It’s About Nodes and Connections”</a:t>
            </a:r>
            <a:endParaRPr lang="en-GB" sz="3200" dirty="0"/>
          </a:p>
        </p:txBody>
      </p:sp>
      <p:sp>
        <p:nvSpPr>
          <p:cNvPr id="3" name="Text Placeholder 2"/>
          <p:cNvSpPr>
            <a:spLocks noGrp="1"/>
          </p:cNvSpPr>
          <p:nvPr>
            <p:ph type="body" idx="1"/>
          </p:nvPr>
        </p:nvSpPr>
        <p:spPr>
          <a:xfrm>
            <a:off x="1149790" y="1131683"/>
            <a:ext cx="5589366" cy="3546195"/>
          </a:xfrm>
        </p:spPr>
        <p:txBody>
          <a:bodyPr/>
          <a:lstStyle/>
          <a:p>
            <a:r>
              <a:rPr lang="en-GB" dirty="0"/>
              <a:t>Cameron </a:t>
            </a:r>
            <a:r>
              <a:rPr lang="en-GB" dirty="0" err="1" smtClean="0"/>
              <a:t>Neylon</a:t>
            </a:r>
            <a:r>
              <a:rPr lang="en-GB" dirty="0" smtClean="0"/>
              <a:t> keynote at OR 2012: </a:t>
            </a:r>
            <a:br>
              <a:rPr lang="en-GB" dirty="0" smtClean="0"/>
            </a:br>
            <a:r>
              <a:rPr lang="en-GB" dirty="0" smtClean="0"/>
              <a:t>“</a:t>
            </a:r>
            <a:r>
              <a:rPr lang="en-GB" b="1" dirty="0"/>
              <a:t>Networks qualitatively change our capacity</a:t>
            </a:r>
            <a:r>
              <a:rPr lang="en-GB" dirty="0" smtClean="0"/>
              <a:t>”</a:t>
            </a:r>
          </a:p>
          <a:p>
            <a:pPr marL="355600" lvl="1" indent="-157163">
              <a:buFont typeface="Arial" pitchFamily="34" charset="0"/>
              <a:buChar char="•"/>
            </a:pPr>
            <a:r>
              <a:rPr lang="en-GB" sz="2000" dirty="0"/>
              <a:t>W</a:t>
            </a:r>
            <a:r>
              <a:rPr lang="en-GB" sz="2000" dirty="0" smtClean="0"/>
              <a:t>ith </a:t>
            </a:r>
            <a:r>
              <a:rPr lang="en-GB" sz="2000" dirty="0"/>
              <a:t>only 20% of a community </a:t>
            </a:r>
            <a:r>
              <a:rPr lang="en-GB" sz="2000" dirty="0" smtClean="0"/>
              <a:t>connected </a:t>
            </a:r>
            <a:r>
              <a:rPr lang="en-GB" sz="2000" dirty="0"/>
              <a:t>only </a:t>
            </a:r>
            <a:r>
              <a:rPr lang="en-GB" sz="2000" dirty="0" smtClean="0"/>
              <a:t>limited interaction </a:t>
            </a:r>
            <a:r>
              <a:rPr lang="en-GB" sz="2000" dirty="0"/>
              <a:t>can take </a:t>
            </a:r>
            <a:r>
              <a:rPr lang="en-GB" sz="2000" dirty="0" smtClean="0"/>
              <a:t>place </a:t>
            </a:r>
          </a:p>
          <a:p>
            <a:pPr marL="355600" lvl="1" indent="-157163">
              <a:buFont typeface="Arial" pitchFamily="34" charset="0"/>
              <a:buChar char="•"/>
            </a:pPr>
            <a:r>
              <a:rPr lang="en-GB" sz="2000" dirty="0" smtClean="0"/>
              <a:t>This </a:t>
            </a:r>
            <a:r>
              <a:rPr lang="en-GB" sz="2000" dirty="0"/>
              <a:t>increases drastically as </a:t>
            </a:r>
            <a:r>
              <a:rPr lang="en-GB" sz="2000" dirty="0" smtClean="0"/>
              <a:t>numbers </a:t>
            </a:r>
            <a:r>
              <a:rPr lang="en-GB" sz="2000" dirty="0"/>
              <a:t>of connected nodes </a:t>
            </a:r>
            <a:r>
              <a:rPr lang="en-GB" sz="2000" dirty="0" smtClean="0"/>
              <a:t>grows</a:t>
            </a:r>
          </a:p>
          <a:p>
            <a:pPr indent="-258763"/>
            <a:r>
              <a:rPr lang="en-GB" sz="2200" dirty="0" smtClean="0"/>
              <a:t>Examples:</a:t>
            </a:r>
            <a:endParaRPr lang="en-GB" sz="2200" dirty="0"/>
          </a:p>
          <a:p>
            <a:pPr marL="355600" lvl="1" indent="-157163">
              <a:buFont typeface="Arial" pitchFamily="34" charset="0"/>
              <a:buChar char="•"/>
            </a:pPr>
            <a:r>
              <a:rPr lang="en-GB" sz="2000" dirty="0" smtClean="0"/>
              <a:t>Phone networks (no use with only 1 user!)</a:t>
            </a:r>
          </a:p>
          <a:p>
            <a:pPr marL="355600" lvl="1" indent="-157163">
              <a:buFont typeface="Arial" pitchFamily="34" charset="0"/>
              <a:buChar char="•"/>
            </a:pPr>
            <a:r>
              <a:rPr lang="en-GB" sz="2000" dirty="0" smtClean="0"/>
              <a:t>Tweeting at events</a:t>
            </a:r>
          </a:p>
          <a:p>
            <a:pPr marL="355600" lvl="1" indent="-157163">
              <a:buFont typeface="Arial" pitchFamily="34" charset="0"/>
              <a:buChar char="•"/>
            </a:pPr>
            <a:r>
              <a:rPr lang="en-GB" sz="2000" dirty="0" smtClean="0"/>
              <a:t>Galaxy Zoo</a:t>
            </a:r>
            <a:endParaRPr lang="en-GB" sz="2000" dirty="0"/>
          </a:p>
        </p:txBody>
      </p:sp>
      <p:sp>
        <p:nvSpPr>
          <p:cNvPr id="4" name="Slide Number Placeholder 3"/>
          <p:cNvSpPr>
            <a:spLocks noGrp="1"/>
          </p:cNvSpPr>
          <p:nvPr>
            <p:ph type="sldNum" sz="quarter" idx="10"/>
          </p:nvPr>
        </p:nvSpPr>
        <p:spPr/>
        <p:txBody>
          <a:bodyPr/>
          <a:lstStyle/>
          <a:p>
            <a:pPr>
              <a:defRPr/>
            </a:pPr>
            <a:fld id="{BDEC4FD4-707E-4E4E-B68A-DCD8601E01D0}" type="slidenum">
              <a:rPr lang="en-US" altLang="en-US" smtClean="0"/>
              <a:pPr>
                <a:defRPr/>
              </a:pPr>
              <a:t>12</a:t>
            </a:fld>
            <a:endParaRPr lang="en-US" altLang="en-US"/>
          </a:p>
        </p:txBody>
      </p:sp>
      <p:sp>
        <p:nvSpPr>
          <p:cNvPr id="5" name="AutoShape 29">
            <a:hlinkClick r:id="rId3"/>
          </p:cNvPr>
          <p:cNvSpPr>
            <a:spLocks noChangeArrowheads="1"/>
          </p:cNvSpPr>
          <p:nvPr/>
        </p:nvSpPr>
        <p:spPr bwMode="auto">
          <a:xfrm>
            <a:off x="5672623" y="1269872"/>
            <a:ext cx="296862" cy="227012"/>
          </a:xfrm>
          <a:prstGeom prst="rightArrow">
            <a:avLst>
              <a:gd name="adj1" fmla="val 50000"/>
              <a:gd name="adj2" fmla="val 37015"/>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pic>
        <p:nvPicPr>
          <p:cNvPr id="2050" name="Picture 2" descr="http://ukwebfocus.files.wordpress.com/2012/08/small-number-of-nodes.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29630" y="1186669"/>
            <a:ext cx="1809750" cy="14097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ukwebfocus.files.wordpress.com/2012/08/large-number-of-nodes.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39155" y="2872376"/>
            <a:ext cx="1800225" cy="1343026"/>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6"/>
          <p:cNvGrpSpPr/>
          <p:nvPr/>
        </p:nvGrpSpPr>
        <p:grpSpPr>
          <a:xfrm>
            <a:off x="1135781" y="4882564"/>
            <a:ext cx="7355974" cy="1390651"/>
            <a:chOff x="1135781" y="4882564"/>
            <a:chExt cx="7355974" cy="1390651"/>
          </a:xfrm>
        </p:grpSpPr>
        <p:pic>
          <p:nvPicPr>
            <p:cNvPr id="2054" name="Picture 6" descr="http://ukwebfocus.files.wordpress.com/2012/08/cameron-neylon-filters-block.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23828" y="4920663"/>
              <a:ext cx="1790700" cy="1314451"/>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ttp://ukwebfocus.files.wordpress.com/2012/08/cameron-naylong-no-single-right-filter.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29630" y="4882564"/>
              <a:ext cx="1762125" cy="139065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135781" y="4903968"/>
              <a:ext cx="3320716" cy="1323439"/>
            </a:xfrm>
            <a:prstGeom prst="rect">
              <a:avLst/>
            </a:prstGeom>
            <a:noFill/>
          </p:spPr>
          <p:txBody>
            <a:bodyPr wrap="square" rtlCol="0">
              <a:spAutoFit/>
            </a:bodyPr>
            <a:lstStyle/>
            <a:p>
              <a:r>
                <a:rPr lang="en-GB" sz="2000" dirty="0" smtClean="0"/>
                <a:t>“Filters block. Filters cause friction”</a:t>
              </a:r>
            </a:p>
            <a:p>
              <a:r>
                <a:rPr lang="en-GB" sz="2000" dirty="0" smtClean="0"/>
                <a:t>Need for client-side, not supply-side filters. </a:t>
              </a:r>
              <a:endParaRPr lang="en-GB" sz="2000" dirty="0"/>
            </a:p>
          </p:txBody>
        </p:sp>
      </p:grpSp>
      <p:sp>
        <p:nvSpPr>
          <p:cNvPr id="12" name="Text Box 4"/>
          <p:cNvSpPr txBox="1">
            <a:spLocks noChangeArrowheads="1"/>
          </p:cNvSpPr>
          <p:nvPr/>
        </p:nvSpPr>
        <p:spPr bwMode="auto">
          <a:xfrm rot="-5400000">
            <a:off x="51933" y="538649"/>
            <a:ext cx="12105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eaLnBrk="1" hangingPunct="1"/>
            <a:r>
              <a:rPr lang="en-GB" b="1" dirty="0" smtClean="0">
                <a:solidFill>
                  <a:schemeClr val="bg1"/>
                </a:solidFill>
              </a:rPr>
              <a:t>Theory</a:t>
            </a:r>
            <a:endParaRPr lang="en-GB" b="1" dirty="0">
              <a:solidFill>
                <a:schemeClr val="bg1"/>
              </a:solidFill>
            </a:endParaRPr>
          </a:p>
        </p:txBody>
      </p:sp>
    </p:spTree>
    <p:extLst>
      <p:ext uri="{BB962C8B-B14F-4D97-AF65-F5344CB8AC3E}">
        <p14:creationId xmlns:p14="http://schemas.microsoft.com/office/powerpoint/2010/main" val="148487201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274638" y="0"/>
            <a:ext cx="736273" cy="6858000"/>
          </a:xfrm>
          <a:prstGeom prst="rect">
            <a:avLst/>
          </a:prstGeom>
          <a:solidFill>
            <a:schemeClr val="bg1"/>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p:txBody>
      </p:sp>
      <p:sp>
        <p:nvSpPr>
          <p:cNvPr id="6146"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079797F9-0503-4070-A4C1-6759259EF862}" type="slidenum">
              <a:rPr lang="en-US" altLang="en-US" sz="1000" smtClean="0"/>
              <a:pPr eaLnBrk="1" hangingPunct="1"/>
              <a:t>13</a:t>
            </a:fld>
            <a:endParaRPr lang="en-US" altLang="en-US" sz="1000" smtClean="0"/>
          </a:p>
        </p:txBody>
      </p:sp>
      <p:sp>
        <p:nvSpPr>
          <p:cNvPr id="6147" name="Rectangle 2"/>
          <p:cNvSpPr>
            <a:spLocks noGrp="1" noChangeArrowheads="1"/>
          </p:cNvSpPr>
          <p:nvPr>
            <p:ph type="title"/>
          </p:nvPr>
        </p:nvSpPr>
        <p:spPr>
          <a:xfrm>
            <a:off x="403412" y="260350"/>
            <a:ext cx="8668870" cy="668338"/>
          </a:xfrm>
        </p:spPr>
        <p:txBody>
          <a:bodyPr/>
          <a:lstStyle/>
          <a:p>
            <a:pPr eaLnBrk="1" hangingPunct="1"/>
            <a:r>
              <a:rPr lang="en-GB" sz="4000" dirty="0" smtClean="0"/>
              <a:t>SEO (Search Engine Optimisation)</a:t>
            </a:r>
          </a:p>
        </p:txBody>
      </p:sp>
      <p:sp>
        <p:nvSpPr>
          <p:cNvPr id="666627" name="Rectangle 3"/>
          <p:cNvSpPr>
            <a:spLocks noGrp="1" noChangeArrowheads="1"/>
          </p:cNvSpPr>
          <p:nvPr>
            <p:ph type="body" idx="1"/>
          </p:nvPr>
        </p:nvSpPr>
        <p:spPr>
          <a:xfrm>
            <a:off x="2940050" y="3660775"/>
            <a:ext cx="6007100" cy="2847601"/>
          </a:xfrm>
          <a:solidFill>
            <a:schemeClr val="bg1"/>
          </a:solidFill>
          <a:ln>
            <a:solidFill>
              <a:schemeClr val="tx1"/>
            </a:solidFill>
          </a:ln>
          <a:effectLst>
            <a:outerShdw dist="107763" dir="2700000" algn="ctr" rotWithShape="0">
              <a:schemeClr val="bg2">
                <a:alpha val="50000"/>
              </a:schemeClr>
            </a:outerShdw>
          </a:effectLst>
        </p:spPr>
        <p:txBody>
          <a:bodyPr/>
          <a:lstStyle/>
          <a:p>
            <a:pPr marL="0" indent="0" eaLnBrk="1" hangingPunct="1">
              <a:lnSpc>
                <a:spcPct val="90000"/>
              </a:lnSpc>
              <a:buNone/>
              <a:defRPr/>
            </a:pPr>
            <a:r>
              <a:rPr lang="en-GB" sz="2000" dirty="0" smtClean="0"/>
              <a:t>Summary of key approaches:</a:t>
            </a:r>
          </a:p>
          <a:p>
            <a:pPr marL="355600" lvl="1" indent="-176213" eaLnBrk="1" hangingPunct="1">
              <a:lnSpc>
                <a:spcPct val="90000"/>
              </a:lnSpc>
              <a:defRPr/>
            </a:pPr>
            <a:r>
              <a:rPr lang="en-GB" sz="2000" dirty="0" smtClean="0"/>
              <a:t>Apply various techniques to Web resources to make resources easier to find in Google, …</a:t>
            </a:r>
          </a:p>
          <a:p>
            <a:pPr marL="355600" lvl="1" indent="-176213" eaLnBrk="1" hangingPunct="1">
              <a:lnSpc>
                <a:spcPct val="90000"/>
              </a:lnSpc>
              <a:defRPr/>
            </a:pPr>
            <a:r>
              <a:rPr lang="en-GB" sz="2000" dirty="0" smtClean="0"/>
              <a:t>Resources may include organisational Web suites, third party Web sites, databases, …</a:t>
            </a:r>
          </a:p>
          <a:p>
            <a:pPr marL="355600" lvl="1" indent="-176213" eaLnBrk="1" hangingPunct="1">
              <a:lnSpc>
                <a:spcPct val="90000"/>
              </a:lnSpc>
              <a:defRPr/>
            </a:pPr>
            <a:r>
              <a:rPr lang="en-GB" sz="2000" dirty="0" smtClean="0"/>
              <a:t>Resources may also include real world objects and ideas (e.g. your research ideas, …)</a:t>
            </a:r>
          </a:p>
          <a:p>
            <a:pPr marL="355600" lvl="1" indent="-176213" eaLnBrk="1" hangingPunct="1">
              <a:lnSpc>
                <a:spcPct val="90000"/>
              </a:lnSpc>
              <a:defRPr/>
            </a:pPr>
            <a:r>
              <a:rPr lang="en-GB" sz="2000" dirty="0" smtClean="0"/>
              <a:t>Based on understanding of importance of Google to end users</a:t>
            </a:r>
          </a:p>
        </p:txBody>
      </p:sp>
      <p:sp>
        <p:nvSpPr>
          <p:cNvPr id="6149" name="AutoShape 5"/>
          <p:cNvSpPr>
            <a:spLocks noChangeArrowheads="1"/>
          </p:cNvSpPr>
          <p:nvPr/>
        </p:nvSpPr>
        <p:spPr bwMode="auto">
          <a:xfrm>
            <a:off x="1257300" y="2489200"/>
            <a:ext cx="1397000" cy="1219200"/>
          </a:xfrm>
          <a:prstGeom prst="flowChartMagneticDisk">
            <a:avLst/>
          </a:prstGeom>
          <a:solidFill>
            <a:schemeClr val="bg1"/>
          </a:solidFill>
          <a:ln w="9525">
            <a:solidFill>
              <a:schemeClr val="tx1"/>
            </a:solidFill>
            <a:round/>
            <a:headEnd/>
            <a:tailEnd/>
          </a:ln>
        </p:spPr>
        <p:txBody>
          <a:bodyPr wrap="none" anchor="ctr"/>
          <a:lstStyle/>
          <a:p>
            <a:endParaRPr lang="en-US"/>
          </a:p>
        </p:txBody>
      </p:sp>
      <p:sp>
        <p:nvSpPr>
          <p:cNvPr id="6150" name="Text Box 6"/>
          <p:cNvSpPr txBox="1">
            <a:spLocks noChangeArrowheads="1"/>
          </p:cNvSpPr>
          <p:nvPr/>
        </p:nvSpPr>
        <p:spPr bwMode="auto">
          <a:xfrm>
            <a:off x="1241425" y="2909957"/>
            <a:ext cx="141287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GB" sz="2000" dirty="0" smtClean="0"/>
              <a:t>Databases (e.g. IRs)</a:t>
            </a:r>
            <a:endParaRPr lang="en-GB" sz="2000" dirty="0"/>
          </a:p>
        </p:txBody>
      </p:sp>
      <p:sp>
        <p:nvSpPr>
          <p:cNvPr id="6151" name="AutoShape 7"/>
          <p:cNvSpPr>
            <a:spLocks noChangeArrowheads="1"/>
          </p:cNvSpPr>
          <p:nvPr/>
        </p:nvSpPr>
        <p:spPr bwMode="auto">
          <a:xfrm>
            <a:off x="787400" y="1257300"/>
            <a:ext cx="1397000" cy="1130300"/>
          </a:xfrm>
          <a:prstGeom prst="flowChartMagneticDisk">
            <a:avLst/>
          </a:prstGeom>
          <a:solidFill>
            <a:schemeClr val="bg1"/>
          </a:solidFill>
          <a:ln w="9525">
            <a:solidFill>
              <a:schemeClr val="tx1"/>
            </a:solidFill>
            <a:round/>
            <a:headEnd/>
            <a:tailEnd/>
          </a:ln>
        </p:spPr>
        <p:txBody>
          <a:bodyPr wrap="none" anchor="ctr"/>
          <a:lstStyle/>
          <a:p>
            <a:endParaRPr lang="en-US"/>
          </a:p>
        </p:txBody>
      </p:sp>
      <p:sp>
        <p:nvSpPr>
          <p:cNvPr id="6152" name="Text Box 8"/>
          <p:cNvSpPr txBox="1">
            <a:spLocks noChangeArrowheads="1"/>
          </p:cNvSpPr>
          <p:nvPr/>
        </p:nvSpPr>
        <p:spPr bwMode="auto">
          <a:xfrm>
            <a:off x="822325" y="1712913"/>
            <a:ext cx="12985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GB" sz="2000"/>
              <a:t>Web sites</a:t>
            </a:r>
          </a:p>
        </p:txBody>
      </p:sp>
      <p:sp>
        <p:nvSpPr>
          <p:cNvPr id="6153" name="AutoShape 9"/>
          <p:cNvSpPr>
            <a:spLocks noChangeArrowheads="1"/>
          </p:cNvSpPr>
          <p:nvPr/>
        </p:nvSpPr>
        <p:spPr bwMode="auto">
          <a:xfrm>
            <a:off x="152400" y="2654300"/>
            <a:ext cx="990600" cy="1155700"/>
          </a:xfrm>
          <a:prstGeom prst="flowChartMagneticDisk">
            <a:avLst/>
          </a:prstGeom>
          <a:solidFill>
            <a:schemeClr val="bg1"/>
          </a:solidFill>
          <a:ln w="9525">
            <a:solidFill>
              <a:schemeClr val="tx1"/>
            </a:solidFill>
            <a:round/>
            <a:headEnd/>
            <a:tailEnd/>
          </a:ln>
        </p:spPr>
        <p:txBody>
          <a:bodyPr wrap="none" anchor="ctr"/>
          <a:lstStyle/>
          <a:p>
            <a:endParaRPr lang="en-US"/>
          </a:p>
        </p:txBody>
      </p:sp>
      <p:sp>
        <p:nvSpPr>
          <p:cNvPr id="6154" name="Text Box 10"/>
          <p:cNvSpPr txBox="1">
            <a:spLocks noChangeArrowheads="1"/>
          </p:cNvSpPr>
          <p:nvPr/>
        </p:nvSpPr>
        <p:spPr bwMode="auto">
          <a:xfrm>
            <a:off x="238125" y="3046413"/>
            <a:ext cx="792163"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GB" sz="2000"/>
              <a:t>Real </a:t>
            </a:r>
            <a:br>
              <a:rPr lang="en-GB" sz="2000"/>
            </a:br>
            <a:r>
              <a:rPr lang="en-GB" sz="2000"/>
              <a:t>world</a:t>
            </a:r>
          </a:p>
        </p:txBody>
      </p:sp>
      <p:sp>
        <p:nvSpPr>
          <p:cNvPr id="6155" name="AutoShape 11"/>
          <p:cNvSpPr>
            <a:spLocks noChangeArrowheads="1"/>
          </p:cNvSpPr>
          <p:nvPr/>
        </p:nvSpPr>
        <p:spPr bwMode="auto">
          <a:xfrm>
            <a:off x="838200" y="3911600"/>
            <a:ext cx="1397000" cy="1143000"/>
          </a:xfrm>
          <a:prstGeom prst="flowChartMagneticDisk">
            <a:avLst/>
          </a:prstGeom>
          <a:solidFill>
            <a:schemeClr val="bg1"/>
          </a:solidFill>
          <a:ln w="9525">
            <a:solidFill>
              <a:schemeClr val="tx1"/>
            </a:solidFill>
            <a:round/>
            <a:headEnd/>
            <a:tailEnd/>
          </a:ln>
        </p:spPr>
        <p:txBody>
          <a:bodyPr wrap="none" anchor="ctr"/>
          <a:lstStyle/>
          <a:p>
            <a:endParaRPr lang="en-US"/>
          </a:p>
        </p:txBody>
      </p:sp>
      <p:sp>
        <p:nvSpPr>
          <p:cNvPr id="6156" name="Text Box 12"/>
          <p:cNvSpPr txBox="1">
            <a:spLocks noChangeArrowheads="1"/>
          </p:cNvSpPr>
          <p:nvPr/>
        </p:nvSpPr>
        <p:spPr bwMode="auto">
          <a:xfrm>
            <a:off x="860425" y="4367213"/>
            <a:ext cx="13985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GB" sz="2000"/>
              <a:t>Directories</a:t>
            </a:r>
          </a:p>
        </p:txBody>
      </p:sp>
      <p:sp>
        <p:nvSpPr>
          <p:cNvPr id="6157" name="AutoShape 13"/>
          <p:cNvSpPr>
            <a:spLocks noChangeArrowheads="1"/>
          </p:cNvSpPr>
          <p:nvPr/>
        </p:nvSpPr>
        <p:spPr bwMode="auto">
          <a:xfrm>
            <a:off x="3688976" y="1892300"/>
            <a:ext cx="2407024" cy="1206500"/>
          </a:xfrm>
          <a:prstGeom prst="flowChartPredefinedProcess">
            <a:avLst/>
          </a:prstGeom>
          <a:solidFill>
            <a:schemeClr val="bg1"/>
          </a:solidFill>
          <a:ln w="9525" algn="ctr">
            <a:solidFill>
              <a:schemeClr val="tx1"/>
            </a:solidFill>
            <a:miter lim="800000"/>
            <a:headEnd/>
            <a:tailEnd/>
          </a:ln>
        </p:spPr>
        <p:txBody>
          <a:bodyPr wrap="none" anchor="ctr"/>
          <a:lstStyle/>
          <a:p>
            <a:pPr algn="ctr"/>
            <a:r>
              <a:rPr lang="en-GB" sz="2000" dirty="0"/>
              <a:t>Google</a:t>
            </a:r>
            <a:br>
              <a:rPr lang="en-GB" sz="2000" dirty="0"/>
            </a:br>
            <a:r>
              <a:rPr lang="en-GB" sz="2000" dirty="0" smtClean="0"/>
              <a:t>(Bing</a:t>
            </a:r>
            <a:r>
              <a:rPr lang="en-GB" sz="2000" dirty="0"/>
              <a:t>, </a:t>
            </a:r>
            <a:r>
              <a:rPr lang="en-GB" sz="2000" dirty="0" smtClean="0"/>
              <a:t/>
            </a:r>
            <a:br>
              <a:rPr lang="en-GB" sz="2000" dirty="0" smtClean="0"/>
            </a:br>
            <a:r>
              <a:rPr lang="en-GB" sz="2000" dirty="0" err="1" smtClean="0"/>
              <a:t>DuckDuckGo</a:t>
            </a:r>
            <a:r>
              <a:rPr lang="en-GB" sz="2000" dirty="0" smtClean="0"/>
              <a:t>, </a:t>
            </a:r>
            <a:br>
              <a:rPr lang="en-GB" sz="2000" dirty="0" smtClean="0"/>
            </a:br>
            <a:r>
              <a:rPr lang="en-GB" sz="2000" dirty="0" smtClean="0"/>
              <a:t>…)</a:t>
            </a:r>
            <a:endParaRPr lang="en-GB" sz="2000" dirty="0"/>
          </a:p>
        </p:txBody>
      </p:sp>
      <p:pic>
        <p:nvPicPr>
          <p:cNvPr id="6158"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62750" y="1611313"/>
            <a:ext cx="1903413" cy="188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6159" name="Line 16"/>
          <p:cNvSpPr>
            <a:spLocks noChangeShapeType="1"/>
          </p:cNvSpPr>
          <p:nvPr/>
        </p:nvSpPr>
        <p:spPr bwMode="auto">
          <a:xfrm flipH="1">
            <a:off x="6096000" y="2476500"/>
            <a:ext cx="5334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6160" name="Oval 17"/>
          <p:cNvSpPr>
            <a:spLocks noChangeArrowheads="1"/>
          </p:cNvSpPr>
          <p:nvPr/>
        </p:nvSpPr>
        <p:spPr bwMode="auto">
          <a:xfrm>
            <a:off x="0" y="812800"/>
            <a:ext cx="2832100" cy="4902200"/>
          </a:xfrm>
          <a:prstGeom prst="ellipse">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pic>
        <p:nvPicPr>
          <p:cNvPr id="6161" name="Picture 1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4638" y="5670550"/>
            <a:ext cx="771525"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8" name="Line 16"/>
          <p:cNvSpPr>
            <a:spLocks noChangeShapeType="1"/>
          </p:cNvSpPr>
          <p:nvPr/>
        </p:nvSpPr>
        <p:spPr bwMode="auto">
          <a:xfrm flipH="1">
            <a:off x="3155576" y="2457076"/>
            <a:ext cx="5334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19" name="Line 16"/>
          <p:cNvSpPr>
            <a:spLocks noChangeShapeType="1"/>
          </p:cNvSpPr>
          <p:nvPr/>
        </p:nvSpPr>
        <p:spPr bwMode="auto">
          <a:xfrm flipV="1">
            <a:off x="563889" y="5628715"/>
            <a:ext cx="447022" cy="49828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Tree>
    <p:extLst>
      <p:ext uri="{BB962C8B-B14F-4D97-AF65-F5344CB8AC3E}">
        <p14:creationId xmlns:p14="http://schemas.microsoft.com/office/powerpoint/2010/main" val="250661524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bwMode="auto">
          <a:xfrm>
            <a:off x="274638" y="0"/>
            <a:ext cx="736273" cy="6858000"/>
          </a:xfrm>
          <a:prstGeom prst="rect">
            <a:avLst/>
          </a:prstGeom>
          <a:solidFill>
            <a:schemeClr val="bg1"/>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p:txBody>
      </p:sp>
      <p:sp>
        <p:nvSpPr>
          <p:cNvPr id="7170"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5CA6BD80-4D8E-4C51-B5BC-534937081A63}" type="slidenum">
              <a:rPr lang="en-US" altLang="en-US" sz="1000" smtClean="0"/>
              <a:pPr eaLnBrk="1" hangingPunct="1"/>
              <a:t>14</a:t>
            </a:fld>
            <a:endParaRPr lang="en-US" altLang="en-US" sz="1000" smtClean="0"/>
          </a:p>
        </p:txBody>
      </p:sp>
      <p:sp>
        <p:nvSpPr>
          <p:cNvPr id="7171" name="Rectangle 2"/>
          <p:cNvSpPr>
            <a:spLocks noGrp="1" noChangeArrowheads="1"/>
          </p:cNvSpPr>
          <p:nvPr>
            <p:ph type="title"/>
          </p:nvPr>
        </p:nvSpPr>
        <p:spPr>
          <a:xfrm>
            <a:off x="407194" y="161925"/>
            <a:ext cx="7632700" cy="668338"/>
          </a:xfrm>
        </p:spPr>
        <p:txBody>
          <a:bodyPr/>
          <a:lstStyle/>
          <a:p>
            <a:pPr eaLnBrk="1" hangingPunct="1"/>
            <a:r>
              <a:rPr lang="en-GB" sz="4000" dirty="0" smtClean="0"/>
              <a:t>Beyond SEO, SMO</a:t>
            </a:r>
          </a:p>
        </p:txBody>
      </p:sp>
      <p:sp>
        <p:nvSpPr>
          <p:cNvPr id="670723" name="Rectangle 3"/>
          <p:cNvSpPr>
            <a:spLocks noGrp="1" noChangeArrowheads="1"/>
          </p:cNvSpPr>
          <p:nvPr>
            <p:ph type="body" idx="1"/>
          </p:nvPr>
        </p:nvSpPr>
        <p:spPr>
          <a:xfrm>
            <a:off x="3111500" y="4130676"/>
            <a:ext cx="5781488" cy="2539066"/>
          </a:xfrm>
          <a:solidFill>
            <a:schemeClr val="bg1"/>
          </a:solidFill>
          <a:ln>
            <a:solidFill>
              <a:schemeClr val="tx1"/>
            </a:solidFill>
          </a:ln>
          <a:effectLst>
            <a:outerShdw dist="107763" dir="2700000" algn="ctr" rotWithShape="0">
              <a:schemeClr val="bg2">
                <a:alpha val="50000"/>
              </a:schemeClr>
            </a:outerShdw>
          </a:effectLst>
        </p:spPr>
        <p:txBody>
          <a:bodyPr/>
          <a:lstStyle/>
          <a:p>
            <a:pPr marL="0" indent="0" eaLnBrk="1" hangingPunct="1">
              <a:lnSpc>
                <a:spcPct val="80000"/>
              </a:lnSpc>
              <a:buNone/>
              <a:defRPr/>
            </a:pPr>
            <a:r>
              <a:rPr lang="en-GB" sz="2000" dirty="0" smtClean="0"/>
              <a:t>Summary of key approaches:</a:t>
            </a:r>
          </a:p>
          <a:p>
            <a:pPr marL="465138" lvl="1" eaLnBrk="1" hangingPunct="1">
              <a:lnSpc>
                <a:spcPct val="80000"/>
              </a:lnSpc>
              <a:defRPr/>
            </a:pPr>
            <a:r>
              <a:rPr lang="en-GB" sz="2000" dirty="0" smtClean="0"/>
              <a:t>Make use of social networking services which people may use of discuss your services</a:t>
            </a:r>
          </a:p>
          <a:p>
            <a:pPr marL="465138" lvl="1" eaLnBrk="1" hangingPunct="1">
              <a:lnSpc>
                <a:spcPct val="80000"/>
              </a:lnSpc>
              <a:defRPr/>
            </a:pPr>
            <a:r>
              <a:rPr lang="en-GB" sz="2000" dirty="0" smtClean="0"/>
              <a:t>Services may include Facebook, LinkedIn, Slideshare, Twitter, …</a:t>
            </a:r>
          </a:p>
          <a:p>
            <a:pPr marL="465138" lvl="1" eaLnBrk="1" hangingPunct="1">
              <a:lnSpc>
                <a:spcPct val="80000"/>
              </a:lnSpc>
              <a:defRPr/>
            </a:pPr>
            <a:r>
              <a:rPr lang="en-GB" sz="2000" dirty="0" smtClean="0"/>
              <a:t>No need to touch your Web sites (therefore useful if you can’t!)</a:t>
            </a:r>
          </a:p>
          <a:p>
            <a:pPr marL="465138" lvl="1" eaLnBrk="1" hangingPunct="1">
              <a:lnSpc>
                <a:spcPct val="80000"/>
              </a:lnSpc>
              <a:defRPr/>
            </a:pPr>
            <a:r>
              <a:rPr lang="en-GB" sz="2000" dirty="0" smtClean="0"/>
              <a:t>Based on understanding of popularity of SNs and people’s interests in chatting and sharing</a:t>
            </a:r>
          </a:p>
        </p:txBody>
      </p:sp>
      <p:sp>
        <p:nvSpPr>
          <p:cNvPr id="7173" name="AutoShape 4"/>
          <p:cNvSpPr>
            <a:spLocks noChangeArrowheads="1"/>
          </p:cNvSpPr>
          <p:nvPr/>
        </p:nvSpPr>
        <p:spPr bwMode="auto">
          <a:xfrm>
            <a:off x="1257300" y="2489200"/>
            <a:ext cx="1397000" cy="1219200"/>
          </a:xfrm>
          <a:prstGeom prst="flowChartMagneticDisk">
            <a:avLst/>
          </a:prstGeom>
          <a:solidFill>
            <a:schemeClr val="bg1"/>
          </a:solidFill>
          <a:ln w="9525">
            <a:solidFill>
              <a:schemeClr val="tx1"/>
            </a:solidFill>
            <a:round/>
            <a:headEnd/>
            <a:tailEnd/>
          </a:ln>
        </p:spPr>
        <p:txBody>
          <a:bodyPr wrap="none" anchor="ctr"/>
          <a:lstStyle/>
          <a:p>
            <a:endParaRPr lang="en-US"/>
          </a:p>
        </p:txBody>
      </p:sp>
      <p:sp>
        <p:nvSpPr>
          <p:cNvPr id="7174" name="Text Box 5"/>
          <p:cNvSpPr txBox="1">
            <a:spLocks noChangeArrowheads="1"/>
          </p:cNvSpPr>
          <p:nvPr/>
        </p:nvSpPr>
        <p:spPr bwMode="auto">
          <a:xfrm>
            <a:off x="1241425" y="2940050"/>
            <a:ext cx="142398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GB" sz="2000" dirty="0" smtClean="0"/>
              <a:t>Databases (e.g. IRs)</a:t>
            </a:r>
            <a:endParaRPr lang="en-GB" sz="2000" dirty="0"/>
          </a:p>
        </p:txBody>
      </p:sp>
      <p:sp>
        <p:nvSpPr>
          <p:cNvPr id="7175" name="AutoShape 6"/>
          <p:cNvSpPr>
            <a:spLocks noChangeArrowheads="1"/>
          </p:cNvSpPr>
          <p:nvPr/>
        </p:nvSpPr>
        <p:spPr bwMode="auto">
          <a:xfrm>
            <a:off x="1295400" y="1219200"/>
            <a:ext cx="1397000" cy="1130300"/>
          </a:xfrm>
          <a:prstGeom prst="flowChartMagneticDisk">
            <a:avLst/>
          </a:prstGeom>
          <a:solidFill>
            <a:schemeClr val="bg1"/>
          </a:solidFill>
          <a:ln w="9525">
            <a:solidFill>
              <a:schemeClr val="tx1"/>
            </a:solidFill>
            <a:round/>
            <a:headEnd/>
            <a:tailEnd/>
          </a:ln>
        </p:spPr>
        <p:txBody>
          <a:bodyPr wrap="none" anchor="ctr"/>
          <a:lstStyle/>
          <a:p>
            <a:endParaRPr lang="en-US"/>
          </a:p>
        </p:txBody>
      </p:sp>
      <p:sp>
        <p:nvSpPr>
          <p:cNvPr id="7176" name="Text Box 7"/>
          <p:cNvSpPr txBox="1">
            <a:spLocks noChangeArrowheads="1"/>
          </p:cNvSpPr>
          <p:nvPr/>
        </p:nvSpPr>
        <p:spPr bwMode="auto">
          <a:xfrm>
            <a:off x="1330325" y="1662113"/>
            <a:ext cx="12985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GB" sz="2000"/>
              <a:t>Web sites</a:t>
            </a:r>
          </a:p>
        </p:txBody>
      </p:sp>
      <p:sp>
        <p:nvSpPr>
          <p:cNvPr id="7177" name="AutoShape 9"/>
          <p:cNvSpPr>
            <a:spLocks noChangeArrowheads="1"/>
          </p:cNvSpPr>
          <p:nvPr/>
        </p:nvSpPr>
        <p:spPr bwMode="auto">
          <a:xfrm>
            <a:off x="1244600" y="3898900"/>
            <a:ext cx="1397000" cy="1143000"/>
          </a:xfrm>
          <a:prstGeom prst="flowChartMagneticDisk">
            <a:avLst/>
          </a:prstGeom>
          <a:solidFill>
            <a:schemeClr val="bg1"/>
          </a:solidFill>
          <a:ln w="9525">
            <a:solidFill>
              <a:schemeClr val="tx1"/>
            </a:solidFill>
            <a:round/>
            <a:headEnd/>
            <a:tailEnd/>
          </a:ln>
        </p:spPr>
        <p:txBody>
          <a:bodyPr wrap="none" anchor="ctr"/>
          <a:lstStyle/>
          <a:p>
            <a:endParaRPr lang="en-US"/>
          </a:p>
        </p:txBody>
      </p:sp>
      <p:sp>
        <p:nvSpPr>
          <p:cNvPr id="7178" name="Text Box 10"/>
          <p:cNvSpPr txBox="1">
            <a:spLocks noChangeArrowheads="1"/>
          </p:cNvSpPr>
          <p:nvPr/>
        </p:nvSpPr>
        <p:spPr bwMode="auto">
          <a:xfrm>
            <a:off x="1266825" y="4354513"/>
            <a:ext cx="13985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GB" sz="2000"/>
              <a:t>Directories</a:t>
            </a:r>
          </a:p>
        </p:txBody>
      </p:sp>
      <p:sp>
        <p:nvSpPr>
          <p:cNvPr id="7179" name="AutoShape 11"/>
          <p:cNvSpPr>
            <a:spLocks noChangeArrowheads="1"/>
          </p:cNvSpPr>
          <p:nvPr/>
        </p:nvSpPr>
        <p:spPr bwMode="auto">
          <a:xfrm>
            <a:off x="3594100" y="1854200"/>
            <a:ext cx="2425700" cy="1244600"/>
          </a:xfrm>
          <a:prstGeom prst="flowChartPredefinedProcess">
            <a:avLst/>
          </a:prstGeom>
          <a:solidFill>
            <a:schemeClr val="bg1"/>
          </a:solidFill>
          <a:ln w="9525" algn="ctr">
            <a:solidFill>
              <a:schemeClr val="tx1"/>
            </a:solidFill>
            <a:miter lim="800000"/>
            <a:headEnd/>
            <a:tailEnd/>
          </a:ln>
        </p:spPr>
        <p:txBody>
          <a:bodyPr wrap="none" anchor="ctr"/>
          <a:lstStyle/>
          <a:p>
            <a:pPr algn="ctr"/>
            <a:r>
              <a:rPr lang="en-GB" sz="2000"/>
              <a:t>Social Services</a:t>
            </a:r>
            <a:br>
              <a:rPr lang="en-GB" sz="2000"/>
            </a:br>
            <a:r>
              <a:rPr lang="en-GB" sz="2000"/>
              <a:t>(Facebook, </a:t>
            </a:r>
            <a:br>
              <a:rPr lang="en-GB" sz="2000"/>
            </a:br>
            <a:r>
              <a:rPr lang="en-GB" sz="2000"/>
              <a:t>Slideshare, </a:t>
            </a:r>
            <a:br>
              <a:rPr lang="en-GB" sz="2000"/>
            </a:br>
            <a:r>
              <a:rPr lang="en-GB" sz="2000"/>
              <a:t>Twitter, …)</a:t>
            </a:r>
          </a:p>
        </p:txBody>
      </p:sp>
      <p:pic>
        <p:nvPicPr>
          <p:cNvPr id="7180"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62850" y="1890713"/>
            <a:ext cx="954088" cy="944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7181" name="Line 13"/>
          <p:cNvSpPr>
            <a:spLocks noChangeShapeType="1"/>
          </p:cNvSpPr>
          <p:nvPr/>
        </p:nvSpPr>
        <p:spPr bwMode="auto">
          <a:xfrm flipH="1">
            <a:off x="6096000" y="2463800"/>
            <a:ext cx="1231900" cy="1270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7182" name="AutoShape 14"/>
          <p:cNvSpPr>
            <a:spLocks noChangeArrowheads="1"/>
          </p:cNvSpPr>
          <p:nvPr/>
        </p:nvSpPr>
        <p:spPr bwMode="auto">
          <a:xfrm>
            <a:off x="0" y="2654300"/>
            <a:ext cx="1143000" cy="1155700"/>
          </a:xfrm>
          <a:prstGeom prst="flowChartMagneticDisk">
            <a:avLst/>
          </a:prstGeom>
          <a:solidFill>
            <a:schemeClr val="bg1"/>
          </a:solidFill>
          <a:ln w="9525">
            <a:solidFill>
              <a:schemeClr val="tx1"/>
            </a:solidFill>
            <a:round/>
            <a:headEnd/>
            <a:tailEnd/>
          </a:ln>
        </p:spPr>
        <p:txBody>
          <a:bodyPr wrap="none" anchor="ctr"/>
          <a:lstStyle/>
          <a:p>
            <a:endParaRPr lang="en-US"/>
          </a:p>
        </p:txBody>
      </p:sp>
      <p:sp>
        <p:nvSpPr>
          <p:cNvPr id="7183" name="Text Box 15"/>
          <p:cNvSpPr txBox="1">
            <a:spLocks noChangeArrowheads="1"/>
          </p:cNvSpPr>
          <p:nvPr/>
        </p:nvSpPr>
        <p:spPr bwMode="auto">
          <a:xfrm>
            <a:off x="136525" y="3046413"/>
            <a:ext cx="792163"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GB" sz="2000"/>
              <a:t>Real </a:t>
            </a:r>
            <a:br>
              <a:rPr lang="en-GB" sz="2000"/>
            </a:br>
            <a:r>
              <a:rPr lang="en-GB" sz="2000"/>
              <a:t>world</a:t>
            </a:r>
          </a:p>
        </p:txBody>
      </p:sp>
      <p:pic>
        <p:nvPicPr>
          <p:cNvPr id="7184" name="Picture 1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15150" y="2959100"/>
            <a:ext cx="9525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7185" name="Picture 1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65950" y="830263"/>
            <a:ext cx="952500"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7186" name="Line 19"/>
          <p:cNvSpPr>
            <a:spLocks noChangeShapeType="1"/>
          </p:cNvSpPr>
          <p:nvPr/>
        </p:nvSpPr>
        <p:spPr bwMode="auto">
          <a:xfrm flipH="1">
            <a:off x="6121400" y="1600200"/>
            <a:ext cx="825500" cy="55880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7187" name="Line 20"/>
          <p:cNvSpPr>
            <a:spLocks noChangeShapeType="1"/>
          </p:cNvSpPr>
          <p:nvPr/>
        </p:nvSpPr>
        <p:spPr bwMode="auto">
          <a:xfrm flipH="1" flipV="1">
            <a:off x="6096000" y="2692400"/>
            <a:ext cx="850900" cy="49530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7188" name="Oval 21"/>
          <p:cNvSpPr>
            <a:spLocks noChangeArrowheads="1"/>
          </p:cNvSpPr>
          <p:nvPr/>
        </p:nvSpPr>
        <p:spPr bwMode="auto">
          <a:xfrm rot="5400000">
            <a:off x="4289425" y="-796925"/>
            <a:ext cx="3467100" cy="6242050"/>
          </a:xfrm>
          <a:prstGeom prst="ellipse">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pic>
        <p:nvPicPr>
          <p:cNvPr id="7189" name="Picture 2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11738" y="742950"/>
            <a:ext cx="771525"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23" name="Line 19"/>
          <p:cNvSpPr>
            <a:spLocks noChangeShapeType="1"/>
          </p:cNvSpPr>
          <p:nvPr/>
        </p:nvSpPr>
        <p:spPr bwMode="auto">
          <a:xfrm flipH="1">
            <a:off x="4329953" y="1382713"/>
            <a:ext cx="617818" cy="471487"/>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24" name="Line 19"/>
          <p:cNvSpPr>
            <a:spLocks noChangeShapeType="1"/>
          </p:cNvSpPr>
          <p:nvPr/>
        </p:nvSpPr>
        <p:spPr bwMode="auto">
          <a:xfrm>
            <a:off x="7277100" y="1752600"/>
            <a:ext cx="228600" cy="55880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25" name="Line 19"/>
          <p:cNvSpPr>
            <a:spLocks noChangeShapeType="1"/>
          </p:cNvSpPr>
          <p:nvPr/>
        </p:nvSpPr>
        <p:spPr bwMode="auto">
          <a:xfrm flipH="1">
            <a:off x="7120591" y="2606395"/>
            <a:ext cx="298450" cy="460375"/>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GB"/>
          </a:p>
        </p:txBody>
      </p:sp>
    </p:spTree>
    <p:extLst>
      <p:ext uri="{BB962C8B-B14F-4D97-AF65-F5344CB8AC3E}">
        <p14:creationId xmlns:p14="http://schemas.microsoft.com/office/powerpoint/2010/main" val="1429942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lstStyle/>
          <a:p>
            <a:endParaRPr lang="en-GB" sz="2400" dirty="0"/>
          </a:p>
        </p:txBody>
      </p:sp>
      <p:sp>
        <p:nvSpPr>
          <p:cNvPr id="4" name="Slide Number Placeholder 3"/>
          <p:cNvSpPr>
            <a:spLocks noGrp="1"/>
          </p:cNvSpPr>
          <p:nvPr>
            <p:ph type="sldNum" sz="quarter" idx="10"/>
          </p:nvPr>
        </p:nvSpPr>
        <p:spPr/>
        <p:txBody>
          <a:bodyPr/>
          <a:lstStyle/>
          <a:p>
            <a:pPr>
              <a:defRPr/>
            </a:pPr>
            <a:fld id="{BDEC4FD4-707E-4E4E-B68A-DCD8601E01D0}" type="slidenum">
              <a:rPr lang="en-US" altLang="en-US" smtClean="0"/>
              <a:pPr>
                <a:defRPr/>
              </a:pPr>
              <a:t>15</a:t>
            </a:fld>
            <a:endParaRPr lang="en-US" altLang="en-US"/>
          </a:p>
        </p:txBody>
      </p:sp>
      <p:sp>
        <p:nvSpPr>
          <p:cNvPr id="5" name="Text Box 4"/>
          <p:cNvSpPr txBox="1">
            <a:spLocks noChangeArrowheads="1"/>
          </p:cNvSpPr>
          <p:nvPr/>
        </p:nvSpPr>
        <p:spPr bwMode="auto">
          <a:xfrm rot="-5400000">
            <a:off x="-426564" y="1099120"/>
            <a:ext cx="216758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eaLnBrk="1" hangingPunct="1"/>
            <a:r>
              <a:rPr lang="en-GB" b="1" dirty="0" smtClean="0">
                <a:solidFill>
                  <a:schemeClr val="bg1"/>
                </a:solidFill>
              </a:rPr>
              <a:t>The Evidence</a:t>
            </a:r>
            <a:endParaRPr lang="en-GB" b="1" dirty="0">
              <a:solidFill>
                <a:schemeClr val="bg1"/>
              </a:solidFill>
            </a:endParaRPr>
          </a:p>
        </p:txBody>
      </p:sp>
      <p:sp>
        <p:nvSpPr>
          <p:cNvPr id="6" name="Rectangle 5"/>
          <p:cNvSpPr/>
          <p:nvPr/>
        </p:nvSpPr>
        <p:spPr bwMode="auto">
          <a:xfrm>
            <a:off x="0" y="0"/>
            <a:ext cx="9144000" cy="6858000"/>
          </a:xfrm>
          <a:prstGeom prst="rect">
            <a:avLst/>
          </a:prstGeom>
          <a:solidFill>
            <a:schemeClr val="tx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p:txBody>
      </p:sp>
      <p:sp>
        <p:nvSpPr>
          <p:cNvPr id="2" name="Title 1"/>
          <p:cNvSpPr>
            <a:spLocks noGrp="1"/>
          </p:cNvSpPr>
          <p:nvPr>
            <p:ph type="title"/>
          </p:nvPr>
        </p:nvSpPr>
        <p:spPr>
          <a:xfrm>
            <a:off x="553916" y="2607569"/>
            <a:ext cx="8431822" cy="681148"/>
          </a:xfrm>
        </p:spPr>
        <p:txBody>
          <a:bodyPr/>
          <a:lstStyle/>
          <a:p>
            <a:r>
              <a:rPr lang="en-GB" dirty="0" smtClean="0">
                <a:solidFill>
                  <a:schemeClr val="bg1"/>
                </a:solidFill>
              </a:rPr>
              <a:t>About Personality Characteristics</a:t>
            </a:r>
            <a:endParaRPr lang="en-GB" dirty="0">
              <a:solidFill>
                <a:schemeClr val="bg1"/>
              </a:solidFill>
            </a:endParaRPr>
          </a:p>
        </p:txBody>
      </p:sp>
    </p:spTree>
    <p:extLst>
      <p:ext uri="{BB962C8B-B14F-4D97-AF65-F5344CB8AC3E}">
        <p14:creationId xmlns:p14="http://schemas.microsoft.com/office/powerpoint/2010/main" val="138314685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ukwebfocus.files.wordpress.com/2012/08/new-statesman-cov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935" y="980727"/>
            <a:ext cx="2497610" cy="3077413"/>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http://ukwebfocus.files.wordpress.com/2012/08/bolt-celebration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934" y="3737619"/>
            <a:ext cx="4987455" cy="312118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138772" y="97451"/>
            <a:ext cx="8005228" cy="681148"/>
          </a:xfrm>
        </p:spPr>
        <p:txBody>
          <a:bodyPr/>
          <a:lstStyle/>
          <a:p>
            <a:r>
              <a:rPr lang="en-GB" sz="3200" dirty="0"/>
              <a:t>Are you a Roundhead or a Cavalier?</a:t>
            </a:r>
          </a:p>
        </p:txBody>
      </p:sp>
      <p:sp>
        <p:nvSpPr>
          <p:cNvPr id="3" name="Text Placeholder 2"/>
          <p:cNvSpPr>
            <a:spLocks noGrp="1"/>
          </p:cNvSpPr>
          <p:nvPr>
            <p:ph type="body" idx="1"/>
          </p:nvPr>
        </p:nvSpPr>
        <p:spPr>
          <a:xfrm>
            <a:off x="2611545" y="980727"/>
            <a:ext cx="6532455" cy="2736306"/>
          </a:xfrm>
        </p:spPr>
        <p:txBody>
          <a:bodyPr/>
          <a:lstStyle/>
          <a:p>
            <a:r>
              <a:rPr lang="en-GB" sz="2400" b="1" dirty="0" smtClean="0"/>
              <a:t>Are you a Roundhead or a Cavalier?</a:t>
            </a:r>
          </a:p>
          <a:p>
            <a:r>
              <a:rPr lang="en-GB" sz="2000" dirty="0" smtClean="0"/>
              <a:t>“</a:t>
            </a:r>
            <a:r>
              <a:rPr lang="en-GB" sz="2000" i="1" dirty="0"/>
              <a:t>In the </a:t>
            </a:r>
            <a:r>
              <a:rPr lang="en-GB" sz="2000" i="1" dirty="0" smtClean="0"/>
              <a:t>century</a:t>
            </a:r>
            <a:r>
              <a:rPr lang="en-GB" sz="2000" i="1" dirty="0"/>
              <a:t>, Britain was devastated by a civil war that divided the nation into two tribes – the Roundheads and the Cavaliers. </a:t>
            </a:r>
            <a:r>
              <a:rPr lang="en-GB" sz="2000" i="1" dirty="0" smtClean="0"/>
              <a:t>The </a:t>
            </a:r>
            <a:r>
              <a:rPr lang="en-GB" sz="2000" i="1" dirty="0"/>
              <a:t>Cavaliers represent a Britain of panache, pleasure and individuality. They are confronted by the Roundheads, who stand for modesty, discipline, equality and state intervention.</a:t>
            </a:r>
            <a:r>
              <a:rPr lang="en-GB" sz="2000" dirty="0" smtClean="0"/>
              <a:t>”</a:t>
            </a:r>
            <a:endParaRPr lang="en-GB" sz="2000" dirty="0"/>
          </a:p>
        </p:txBody>
      </p:sp>
      <p:sp>
        <p:nvSpPr>
          <p:cNvPr id="4" name="Slide Number Placeholder 3"/>
          <p:cNvSpPr>
            <a:spLocks noGrp="1"/>
          </p:cNvSpPr>
          <p:nvPr>
            <p:ph type="sldNum" sz="quarter" idx="10"/>
          </p:nvPr>
        </p:nvSpPr>
        <p:spPr/>
        <p:txBody>
          <a:bodyPr/>
          <a:lstStyle/>
          <a:p>
            <a:pPr>
              <a:defRPr/>
            </a:pPr>
            <a:fld id="{F03B8294-793F-C24F-AF62-A2180A3A15AC}" type="slidenum">
              <a:rPr lang="en-US" smtClean="0"/>
              <a:pPr>
                <a:defRPr/>
              </a:pPr>
              <a:t>16</a:t>
            </a:fld>
            <a:endParaRPr lang="en-US"/>
          </a:p>
        </p:txBody>
      </p:sp>
      <p:sp>
        <p:nvSpPr>
          <p:cNvPr id="5" name="TextBox 4"/>
          <p:cNvSpPr txBox="1"/>
          <p:nvPr/>
        </p:nvSpPr>
        <p:spPr>
          <a:xfrm>
            <a:off x="4822256" y="3687901"/>
            <a:ext cx="4235116" cy="3170099"/>
          </a:xfrm>
          <a:prstGeom prst="rect">
            <a:avLst/>
          </a:prstGeom>
          <a:solidFill>
            <a:schemeClr val="bg1"/>
          </a:solidFill>
        </p:spPr>
        <p:txBody>
          <a:bodyPr wrap="square" rtlCol="0">
            <a:spAutoFit/>
          </a:bodyPr>
          <a:lstStyle/>
          <a:p>
            <a:pPr>
              <a:buClr>
                <a:schemeClr val="accent2"/>
              </a:buClr>
            </a:pPr>
            <a:endParaRPr lang="en-GB" dirty="0" smtClean="0"/>
          </a:p>
          <a:p>
            <a:pPr>
              <a:buClr>
                <a:schemeClr val="accent2"/>
              </a:buClr>
            </a:pPr>
            <a:r>
              <a:rPr lang="en-GB" dirty="0" smtClean="0"/>
              <a:t>Who is most like you?</a:t>
            </a:r>
          </a:p>
          <a:p>
            <a:pPr marL="538163" lvl="1" indent="-342900">
              <a:buClr>
                <a:schemeClr val="accent2"/>
              </a:buClr>
              <a:buFont typeface="Arial" pitchFamily="34" charset="0"/>
              <a:buChar char="•"/>
            </a:pPr>
            <a:r>
              <a:rPr lang="en-GB" dirty="0" smtClean="0"/>
              <a:t>Mo Farrah for winning the 5,000 and 10,000m?</a:t>
            </a:r>
          </a:p>
          <a:p>
            <a:pPr marL="538163" lvl="1" indent="-342900">
              <a:buClr>
                <a:schemeClr val="accent2"/>
              </a:buClr>
              <a:buFont typeface="Arial" pitchFamily="34" charset="0"/>
              <a:buChar char="•"/>
            </a:pPr>
            <a:r>
              <a:rPr lang="en-GB" dirty="0" err="1" smtClean="0"/>
              <a:t>Usain</a:t>
            </a:r>
            <a:r>
              <a:rPr lang="en-GB" dirty="0" smtClean="0"/>
              <a:t> Bolt for partying with Swedish handball team after winning 100m, &amp; before 200m &amp; relay?</a:t>
            </a:r>
            <a:endParaRPr lang="en-GB" dirty="0"/>
          </a:p>
          <a:p>
            <a:pPr marL="3175" lvl="1">
              <a:buClr>
                <a:schemeClr val="accent2"/>
              </a:buClr>
            </a:pPr>
            <a:endParaRPr lang="en-GB" sz="800" dirty="0" smtClean="0"/>
          </a:p>
        </p:txBody>
      </p:sp>
      <p:sp>
        <p:nvSpPr>
          <p:cNvPr id="7" name="AutoShape 29">
            <a:hlinkClick r:id="rId5"/>
          </p:cNvPr>
          <p:cNvSpPr>
            <a:spLocks noChangeArrowheads="1"/>
          </p:cNvSpPr>
          <p:nvPr/>
        </p:nvSpPr>
        <p:spPr bwMode="auto">
          <a:xfrm>
            <a:off x="8348803" y="1113756"/>
            <a:ext cx="296862" cy="227012"/>
          </a:xfrm>
          <a:prstGeom prst="rightArrow">
            <a:avLst>
              <a:gd name="adj1" fmla="val 50000"/>
              <a:gd name="adj2" fmla="val 37015"/>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104018" y="1131189"/>
            <a:ext cx="209579" cy="209579"/>
          </a:xfrm>
          <a:prstGeom prst="rect">
            <a:avLst/>
          </a:prstGeom>
        </p:spPr>
      </p:pic>
      <p:sp>
        <p:nvSpPr>
          <p:cNvPr id="8" name="AutoShape 2" descr="data:image/jpeg;base64,/9j/4AAQSkZJRgABAQAAAQABAAD/2wCEAAkGBwgHBgkIBwgKCgkLDRYPDQwMDRsUFRAWIB0iIiAdHx8kKDQsJCYxJx8fLT0tMTU3Ojo6Iys/RD84QzQ5OjcBCgoKDQwNGg8PGjclHyU3Nzc3Nzc3Nzc3Nzc3Nzc3Nzc3Nzc3Nzc3Nzc3Nzc3Nzc3Nzc3Nzc3Nzc3Nzc3Nzc3N//AABEIAFcAVwMBIgACEQEDEQH/xAAbAAADAQEBAQEAAAAAAAAAAAAABgcIBQQDAv/EAEAQAAECBQEFBQQHBQkBAAAAAAECAwAEBQYREgchMUFRExRhcYEIIpGhIzJCYoKxwRUkQ1JyMzRTY5KUorLRFv/EABQBAQAAAAAAAAAAAAAAAAAAAAD/xAAUEQEAAAAAAAAAAAAAAAAAAAAA/9oADAMBAAIRAxEAPwC4wQRONq+0lu0mP2dSyh2tPJyM70yyTwUocz0Hqd24gwXlfVDs9gKqkzqmVDLcozhTq/HHIeJwIiVybbbkqS1IpCWaXLnhoAcdI8VKGPgBCNKSlZu2uFuWbmKhUppRUok5Uo9VE7gPE7hFttDYdTZRtExdD5npjGTLMqKGUeBP1lfIeEBEZ65K7UFKM9WJ9/VxDkysj4ZxHh7KaR9N2byeevBHrmNl0ug0ikoCKZTJOVH+SylJPmQMmOhgYxiAxvT7tuKmrSqRrdQa08EiYUU/6ScGKDbG3OsyS0NXDLNVFjgXWwGnh47vdPlgecXGr2xQa0gpqlIkpnP21sjUPJQ3j0MSm89hjKm3Jq0ZhSHAM9xmFZSrwQs7x+LPHiICo2rdtFuuT7zRpxLpSB2jKvdcaz/Mnl58DyMdyMZS0zWbTrZWwuYp9TlFaVDGFJ8CDuIPQ7jGlNmG0OVvSQLL4RL1eXTl+XB3LHDWj7ueI5H0JB5ggggFy/roZtC2pmqOhK3v7OWaP8R08B5cSfAGMqSzNVuy4UNJUubqc+99ZR3qUd5J6ADf0AEUD2g7gVULqao7Sz3emtDUkcC6sAnzwnSPjDT7PFroYpr9yzKAXpkliVz9ltJwojzUMfh8YB9sCyqfZdIEtLJDs46AZqaI951XQdEjkP1zDRBCzWdoFqUR9UvUa1LIfQcKbby4pJ6EJBwfOAZoIXaHfFsV55LFKrMq8+r6rKiULV5JUAT6QxQBBHBr15W5bznZViry0u9jPY6itzH9Kcn5R46TtGtCrPJZk67LdqsgJQ9qaKieAGsDJgPDtO2fSl5U1TrCW2Kwyn93mMY1j/DX1Sfkd/UHNVNn6nadwomWNUtUJF4pUhY4EblIUOYO8GNmcYgntEWwiWnJS5JVASmZPd5rA/iAZQr1SCPwiAs9rV2WuSgydXktzUwjJSeKFDcpJ8iCIIj3s4V5SZmpW+6v3Fp70wDyIwlY9QUn0MEBKbunVVG6avOKVq7acdUD4ajgfDEa4tempo9uUymoH92lm2z4qCRk+pyYxu39HOI7cfVcGsHwO+NtjgMQEp28XnNUKnS1GpTymZueSVvOoOFNtDdgdCo539AYlmzjZxO3x3h8TSZKQl1aFPlvWVLxnSlORwGCTnmOMdr2ikrF8yylZ0mnN6fLW5+sUP2fHWV2CUNka0TrgcA64SR8iICa3ZseuChTsoKIV1Zp9elDjLfZraUN/vDOAPvZxu5bs0C57kuOxtmMq1WJpl24X1d3ZfbOsoTjOpRONSgndnqQd+/NWUpKcaiBk4GTxMQ/2mEuYt5Yz2Q7wD0B+jgJzYtnVK/ay+y3M9mhA7Wam3srI1H4qUTnnyO+Gi8ditVockmbo00qrjWlC2US5S4nJwCACdQzx6eWTDJ7NLjPc660CO37RlR6lOFY+eYtKlJQCpagkDiSYBL2T0q5qNbYk7odQspI7s32mtxpGPqKPDceABOBu6AffazTk1LZ7WmyPeZY7wk9C2df5Aj1hvjjXmUC0K4XMaBT39WenZqgMvbMqt+xb0kJ7VhKA6Fb9xBbUPzxBC0whxx1KWQouHgE8YIDsXvIKpl4VmTWnT2c47pH3SolPyIjVlk1ZNctOk1JKgpT8sjtMHOFgYWPRQIiLe0RbipStytwMt/QTqAy8QODqRuz5p/6GPf7PV3IaU/a864B2hL8kVHifto+WofigG3bRYr92UlicpaQqpSOrS3nHbNnikeIIyPUc4h1p3hX7Cn5lEkkIK8JmJObbVpyOGU5BBEa5jw1CjUup4/aVNk5sjgZhhK8fEQGZrgva7Nos1K01pgZQ4HGpWQbUMr4BRJJO7PHIAisVTZ9V63szao9ZqapyuMKEwy68rIbVjHZauJGCRqOd5zwAEUSn0yQprZbp0jLSiDxSw0lAPwEeuAyDR6tcGz24VuNtLk51sFt2XmGzpcT0I5jIyCD5GO3c2066L0k00bsGWm3yApmRaWVvn+XeSSM8h840zP02QqTYbqMlLTSBwS+0lYHxEfKnUWlUvP7MpsnJkjBMuwlGfgIBW2S0O4KLbmm5J99550gtSrq9fdkdNXHJ6ZwMDxj67X6mml7PKusn35hsSyBniVnSf8AiVH0hzjPHtA3Yip1hm35JwKl6edcwQdynyMY/CN3mojlAKeyekms3zIypTlsJdW4egDav1Igij+znbq2mahcT6Mdr+6yxPNIOVnyyEj0MEBVLtt+UuigTVJnRhDyfcWBvbWN6VDyPx3jnGS6rTaradwLlZkLlqhJuhSFtnmDlK0npzBjZkJ20awZG9aeAsiXqTCT3aaA4fdV1T+XEcwQ8Gy/aRJ3dKIk51bbFabT9I1nAfA+2j9Ry8ooEY0rtErFp1fu1RZdk5tpWptxJICscFoUOI8R+cUaz9uNRp6EStyyxqLI3CZawl4DxH1VfI9SYDQsEJdK2p2bU0DTWW5ZeN6JtJaI9Tu+BjrG9bUAz/8AS0f/AHzf/sB3oIRaztbs2mIVpqZnXQNzcm2V5/FuT84lF57aazWUOSlDbNKlFDSXEqy+of1fZ9N/jAUDaxtPYt1h2kUN1DtZWClbiTlMoOp6r6DlxPIGFWpb1QvC4G6fJ6lOOkrffXlQbRn3lq68fUkDnH7tK06xeFS7tS2SsZy9MuZDbQPNSuvhxMaesWzKbZdK7pIDtJhzCpmaWPfeV+iRvwOXiSSQ7FFpcpRKVK0ynt9nLSzYQhP5k+JOSfEwR7YIAggggOdXaFS7gkVSVYkmppg7wlY3pPVJG9J8REeubYMStbts1NOniJadHDyWkfmPWCCAnNa2d3PRCoz9PSlA4LTMNqBHX62flCy0w66+GW05cJxjI4wQQDfRdl92Vkgy8i2ho8XXZlASPQEn5RSbX2DycupD1zVAzZG8y0rlDeehWfeI8gmCCArdMpslSZNuTpsq1Kyzf1WmkhIHj5+MeuCCAIIIID//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 name="AutoShape 6" descr="data:image/jpeg;base64,/9j/4AAQSkZJRgABAQAAAQABAAD/2wCEAAkGBwgHBgkIBwgKCgkLDRYPDQwMDRsUFRAWIB0iIiAdHx8kKDQsJCYxJx8fLT0tMTU3Ojo6Iys/RD84QzQ5OjcBCgoKDQwNGg8PGjclHyU3Nzc3Nzc3Nzc3Nzc3Nzc3Nzc3Nzc3Nzc3Nzc3Nzc3Nzc3Nzc3Nzc3Nzc3Nzc3Nzc3N//AABEIAFcAVwMBIgACEQEDEQH/xAAbAAADAQEBAQEAAAAAAAAAAAAABgcIBQQDAv/EAEAQAAECBQEFBQQHBQkBAAAAAAECAwAEBQYREgchMUFRExRhcYEIIpGhIzJCYoKxwRUkQ1JyMzRTY5KUorLRFv/EABQBAQAAAAAAAAAAAAAAAAAAAAD/xAAUEQEAAAAAAAAAAAAAAAAAAAAA/9oADAMBAAIRAxEAPwC4wQRONq+0lu0mP2dSyh2tPJyM70yyTwUocz0Hqd24gwXlfVDs9gKqkzqmVDLcozhTq/HHIeJwIiVybbbkqS1IpCWaXLnhoAcdI8VKGPgBCNKSlZu2uFuWbmKhUppRUok5Uo9VE7gPE7hFttDYdTZRtExdD5npjGTLMqKGUeBP1lfIeEBEZ65K7UFKM9WJ9/VxDkysj4ZxHh7KaR9N2byeevBHrmNl0ug0ikoCKZTJOVH+SylJPmQMmOhgYxiAxvT7tuKmrSqRrdQa08EiYUU/6ScGKDbG3OsyS0NXDLNVFjgXWwGnh47vdPlgecXGr2xQa0gpqlIkpnP21sjUPJQ3j0MSm89hjKm3Jq0ZhSHAM9xmFZSrwQs7x+LPHiICo2rdtFuuT7zRpxLpSB2jKvdcaz/Mnl58DyMdyMZS0zWbTrZWwuYp9TlFaVDGFJ8CDuIPQ7jGlNmG0OVvSQLL4RL1eXTl+XB3LHDWj7ueI5H0JB5ggggFy/roZtC2pmqOhK3v7OWaP8R08B5cSfAGMqSzNVuy4UNJUubqc+99ZR3qUd5J6ADf0AEUD2g7gVULqao7Sz3emtDUkcC6sAnzwnSPjDT7PFroYpr9yzKAXpkliVz9ltJwojzUMfh8YB9sCyqfZdIEtLJDs46AZqaI951XQdEjkP1zDRBCzWdoFqUR9UvUa1LIfQcKbby4pJ6EJBwfOAZoIXaHfFsV55LFKrMq8+r6rKiULV5JUAT6QxQBBHBr15W5bznZViry0u9jPY6itzH9Kcn5R46TtGtCrPJZk67LdqsgJQ9qaKieAGsDJgPDtO2fSl5U1TrCW2Kwyn93mMY1j/DX1Sfkd/UHNVNn6nadwomWNUtUJF4pUhY4EblIUOYO8GNmcYgntEWwiWnJS5JVASmZPd5rA/iAZQr1SCPwiAs9rV2WuSgydXktzUwjJSeKFDcpJ8iCIIj3s4V5SZmpW+6v3Fp70wDyIwlY9QUn0MEBKbunVVG6avOKVq7acdUD4ajgfDEa4tempo9uUymoH92lm2z4qCRk+pyYxu39HOI7cfVcGsHwO+NtjgMQEp28XnNUKnS1GpTymZueSVvOoOFNtDdgdCo539AYlmzjZxO3x3h8TSZKQl1aFPlvWVLxnSlORwGCTnmOMdr2ikrF8yylZ0mnN6fLW5+sUP2fHWV2CUNka0TrgcA64SR8iICa3ZseuChTsoKIV1Zp9elDjLfZraUN/vDOAPvZxu5bs0C57kuOxtmMq1WJpl24X1d3ZfbOsoTjOpRONSgndnqQd+/NWUpKcaiBk4GTxMQ/2mEuYt5Yz2Q7wD0B+jgJzYtnVK/ay+y3M9mhA7Wam3srI1H4qUTnnyO+Gi8ditVockmbo00qrjWlC2US5S4nJwCACdQzx6eWTDJ7NLjPc660CO37RlR6lOFY+eYtKlJQCpagkDiSYBL2T0q5qNbYk7odQspI7s32mtxpGPqKPDceABOBu6AffazTk1LZ7WmyPeZY7wk9C2df5Aj1hvjjXmUC0K4XMaBT39WenZqgMvbMqt+xb0kJ7VhKA6Fb9xBbUPzxBC0whxx1KWQouHgE8YIDsXvIKpl4VmTWnT2c47pH3SolPyIjVlk1ZNctOk1JKgpT8sjtMHOFgYWPRQIiLe0RbipStytwMt/QTqAy8QODqRuz5p/6GPf7PV3IaU/a864B2hL8kVHifto+WofigG3bRYr92UlicpaQqpSOrS3nHbNnikeIIyPUc4h1p3hX7Cn5lEkkIK8JmJObbVpyOGU5BBEa5jw1CjUup4/aVNk5sjgZhhK8fEQGZrgva7Nos1K01pgZQ4HGpWQbUMr4BRJJO7PHIAisVTZ9V63szao9ZqapyuMKEwy68rIbVjHZauJGCRqOd5zwAEUSn0yQprZbp0jLSiDxSw0lAPwEeuAyDR6tcGz24VuNtLk51sFt2XmGzpcT0I5jIyCD5GO3c2066L0k00bsGWm3yApmRaWVvn+XeSSM8h840zP02QqTYbqMlLTSBwS+0lYHxEfKnUWlUvP7MpsnJkjBMuwlGfgIBW2S0O4KLbmm5J99550gtSrq9fdkdNXHJ6ZwMDxj67X6mml7PKusn35hsSyBniVnSf8AiVH0hzjPHtA3Yip1hm35JwKl6edcwQdynyMY/CN3mojlAKeyekms3zIypTlsJdW4egDav1Igij+znbq2mahcT6Mdr+6yxPNIOVnyyEj0MEBVLtt+UuigTVJnRhDyfcWBvbWN6VDyPx3jnGS6rTaradwLlZkLlqhJuhSFtnmDlK0npzBjZkJ20awZG9aeAsiXqTCT3aaA4fdV1T+XEcwQ8Gy/aRJ3dKIk51bbFabT9I1nAfA+2j9Ry8ooEY0rtErFp1fu1RZdk5tpWptxJICscFoUOI8R+cUaz9uNRp6EStyyxqLI3CZawl4DxH1VfI9SYDQsEJdK2p2bU0DTWW5ZeN6JtJaI9Tu+BjrG9bUAz/8AS0f/AHzf/sB3oIRaztbs2mIVpqZnXQNzcm2V5/FuT84lF57aazWUOSlDbNKlFDSXEqy+of1fZ9N/jAUDaxtPYt1h2kUN1DtZWClbiTlMoOp6r6DlxPIGFWpb1QvC4G6fJ6lOOkrffXlQbRn3lq68fUkDnH7tK06xeFS7tS2SsZy9MuZDbQPNSuvhxMaesWzKbZdK7pIDtJhzCpmaWPfeV+iRvwOXiSSQ7FFpcpRKVK0ynt9nLSzYQhP5k+JOSfEwR7YIAggggOdXaFS7gkVSVYkmppg7wlY3pPVJG9J8REeubYMStbts1NOniJadHDyWkfmPWCCAnNa2d3PRCoz9PSlA4LTMNqBHX62flCy0w66+GW05cJxjI4wQQDfRdl92Vkgy8i2ho8XXZlASPQEn5RSbX2DycupD1zVAzZG8y0rlDeehWfeI8gmCCArdMpslSZNuTpsq1Kyzf1WmkhIHj5+MeuCCAIIIID//2Q=="/>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pSp>
        <p:nvGrpSpPr>
          <p:cNvPr id="13" name="Group 12"/>
          <p:cNvGrpSpPr/>
          <p:nvPr/>
        </p:nvGrpSpPr>
        <p:grpSpPr>
          <a:xfrm>
            <a:off x="149846" y="3506154"/>
            <a:ext cx="462929" cy="462929"/>
            <a:chOff x="149846" y="3506154"/>
            <a:chExt cx="462929" cy="462929"/>
          </a:xfrm>
        </p:grpSpPr>
        <p:pic>
          <p:nvPicPr>
            <p:cNvPr id="11" name="Picture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49846" y="3506154"/>
              <a:ext cx="462929" cy="462929"/>
            </a:xfrm>
            <a:prstGeom prst="rect">
              <a:avLst/>
            </a:prstGeom>
          </p:spPr>
        </p:pic>
        <p:sp>
          <p:nvSpPr>
            <p:cNvPr id="12" name="TextBox 11"/>
            <p:cNvSpPr txBox="1"/>
            <p:nvPr/>
          </p:nvSpPr>
          <p:spPr>
            <a:xfrm>
              <a:off x="186385" y="3506154"/>
              <a:ext cx="389850" cy="461665"/>
            </a:xfrm>
            <a:prstGeom prst="rect">
              <a:avLst/>
            </a:prstGeom>
            <a:noFill/>
          </p:spPr>
          <p:txBody>
            <a:bodyPr wrap="none" rtlCol="0">
              <a:spAutoFit/>
            </a:bodyPr>
            <a:lstStyle/>
            <a:p>
              <a:r>
                <a:rPr lang="en-GB" b="1" dirty="0" smtClean="0">
                  <a:solidFill>
                    <a:srgbClr val="FF0000"/>
                  </a:solidFill>
                </a:rPr>
                <a:t>X</a:t>
              </a:r>
              <a:endParaRPr lang="en-GB" b="1" dirty="0">
                <a:solidFill>
                  <a:srgbClr val="FF0000"/>
                </a:solidFill>
              </a:endParaRPr>
            </a:p>
          </p:txBody>
        </p:sp>
      </p:grpSp>
    </p:spTree>
    <p:extLst>
      <p:ext uri="{BB962C8B-B14F-4D97-AF65-F5344CB8AC3E}">
        <p14:creationId xmlns:p14="http://schemas.microsoft.com/office/powerpoint/2010/main" val="2360957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Personality Types</a:t>
            </a:r>
            <a:endParaRPr lang="en-GB" dirty="0"/>
          </a:p>
        </p:txBody>
      </p:sp>
      <p:sp>
        <p:nvSpPr>
          <p:cNvPr id="3" name="Text Placeholder 2"/>
          <p:cNvSpPr>
            <a:spLocks noGrp="1"/>
          </p:cNvSpPr>
          <p:nvPr>
            <p:ph type="body" idx="1"/>
          </p:nvPr>
        </p:nvSpPr>
        <p:spPr/>
        <p:txBody>
          <a:bodyPr/>
          <a:lstStyle/>
          <a:p>
            <a:r>
              <a:rPr lang="en-GB" sz="2400" dirty="0" smtClean="0"/>
              <a:t>Do different personality type tend to use social networks?</a:t>
            </a:r>
            <a:endParaRPr lang="en-GB" sz="2400" dirty="0"/>
          </a:p>
        </p:txBody>
      </p:sp>
      <p:sp>
        <p:nvSpPr>
          <p:cNvPr id="4" name="Slide Number Placeholder 3"/>
          <p:cNvSpPr>
            <a:spLocks noGrp="1"/>
          </p:cNvSpPr>
          <p:nvPr>
            <p:ph type="sldNum" sz="quarter" idx="10"/>
          </p:nvPr>
        </p:nvSpPr>
        <p:spPr/>
        <p:txBody>
          <a:bodyPr/>
          <a:lstStyle/>
          <a:p>
            <a:pPr>
              <a:defRPr/>
            </a:pPr>
            <a:fld id="{BDEC4FD4-707E-4E4E-B68A-DCD8601E01D0}" type="slidenum">
              <a:rPr lang="en-US" altLang="en-US" smtClean="0"/>
              <a:pPr>
                <a:defRPr/>
              </a:pPr>
              <a:t>17</a:t>
            </a:fld>
            <a:endParaRPr lang="en-US" altLang="en-US"/>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t="-3319" b="-2858"/>
          <a:stretch/>
        </p:blipFill>
        <p:spPr>
          <a:xfrm>
            <a:off x="0" y="0"/>
            <a:ext cx="9144000" cy="6858000"/>
          </a:xfrm>
          <a:prstGeom prst="rect">
            <a:avLst/>
          </a:prstGeom>
          <a:solidFill>
            <a:schemeClr val="bg1"/>
          </a:solidFill>
        </p:spPr>
      </p:pic>
      <p:sp>
        <p:nvSpPr>
          <p:cNvPr id="6" name="AutoShape 29">
            <a:hlinkClick r:id="rId4"/>
          </p:cNvPr>
          <p:cNvSpPr>
            <a:spLocks noChangeArrowheads="1"/>
          </p:cNvSpPr>
          <p:nvPr/>
        </p:nvSpPr>
        <p:spPr bwMode="auto">
          <a:xfrm>
            <a:off x="8659712" y="0"/>
            <a:ext cx="296862" cy="227012"/>
          </a:xfrm>
          <a:prstGeom prst="rightArrow">
            <a:avLst>
              <a:gd name="adj1" fmla="val 50000"/>
              <a:gd name="adj2" fmla="val 37015"/>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7" name="TextBox 6"/>
          <p:cNvSpPr txBox="1"/>
          <p:nvPr/>
        </p:nvSpPr>
        <p:spPr>
          <a:xfrm>
            <a:off x="1874417" y="5398478"/>
            <a:ext cx="7082157" cy="1477328"/>
          </a:xfrm>
          <a:prstGeom prst="rect">
            <a:avLst/>
          </a:prstGeom>
          <a:solidFill>
            <a:schemeClr val="bg1"/>
          </a:solidFill>
          <a:ln>
            <a:solidFill>
              <a:schemeClr val="tx1"/>
            </a:solidFill>
          </a:ln>
        </p:spPr>
        <p:txBody>
          <a:bodyPr wrap="square" rtlCol="0">
            <a:spAutoFit/>
          </a:bodyPr>
          <a:lstStyle/>
          <a:p>
            <a:r>
              <a:rPr lang="en-GB" sz="1800" dirty="0" smtClean="0"/>
              <a:t>“</a:t>
            </a:r>
            <a:r>
              <a:rPr lang="en-GB" sz="1800" i="1" dirty="0"/>
              <a:t>There have also been references to Myers-Briggs Type Indicator (MBTI) profiles and the prevalence of different types in using social networking. Generally speaking you might imagine the archetypical </a:t>
            </a:r>
            <a:r>
              <a:rPr lang="en-GB" sz="1800" i="1" dirty="0" err="1"/>
              <a:t>twitterer</a:t>
            </a:r>
            <a:r>
              <a:rPr lang="en-GB" sz="1800" i="1" dirty="0"/>
              <a:t>/blogger to be an ENFP (extrovert, envisioning, feeling, perceptual) sort of person. Me, I’m an ENTJ and proud of it</a:t>
            </a:r>
            <a:r>
              <a:rPr lang="en-GB" sz="1800" i="1" dirty="0" smtClean="0"/>
              <a:t>.</a:t>
            </a:r>
            <a:r>
              <a:rPr lang="en-GB" sz="1800" dirty="0" smtClean="0"/>
              <a:t>” DIH</a:t>
            </a:r>
            <a:endParaRPr lang="en-GB" sz="1800" dirty="0"/>
          </a:p>
        </p:txBody>
      </p:sp>
    </p:spTree>
    <p:extLst>
      <p:ext uri="{BB962C8B-B14F-4D97-AF65-F5344CB8AC3E}">
        <p14:creationId xmlns:p14="http://schemas.microsoft.com/office/powerpoint/2010/main" val="647692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lstStyle/>
          <a:p>
            <a:endParaRPr lang="en-GB" sz="2400" dirty="0"/>
          </a:p>
        </p:txBody>
      </p:sp>
      <p:sp>
        <p:nvSpPr>
          <p:cNvPr id="4" name="Slide Number Placeholder 3"/>
          <p:cNvSpPr>
            <a:spLocks noGrp="1"/>
          </p:cNvSpPr>
          <p:nvPr>
            <p:ph type="sldNum" sz="quarter" idx="10"/>
          </p:nvPr>
        </p:nvSpPr>
        <p:spPr/>
        <p:txBody>
          <a:bodyPr/>
          <a:lstStyle/>
          <a:p>
            <a:pPr>
              <a:defRPr/>
            </a:pPr>
            <a:fld id="{BDEC4FD4-707E-4E4E-B68A-DCD8601E01D0}" type="slidenum">
              <a:rPr lang="en-US" altLang="en-US" smtClean="0"/>
              <a:pPr>
                <a:defRPr/>
              </a:pPr>
              <a:t>18</a:t>
            </a:fld>
            <a:endParaRPr lang="en-US" altLang="en-US"/>
          </a:p>
        </p:txBody>
      </p:sp>
      <p:sp>
        <p:nvSpPr>
          <p:cNvPr id="5" name="Text Box 4"/>
          <p:cNvSpPr txBox="1">
            <a:spLocks noChangeArrowheads="1"/>
          </p:cNvSpPr>
          <p:nvPr/>
        </p:nvSpPr>
        <p:spPr bwMode="auto">
          <a:xfrm rot="-5400000">
            <a:off x="-426564" y="1099120"/>
            <a:ext cx="216758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eaLnBrk="1" hangingPunct="1"/>
            <a:r>
              <a:rPr lang="en-GB" b="1" dirty="0" smtClean="0">
                <a:solidFill>
                  <a:schemeClr val="bg1"/>
                </a:solidFill>
              </a:rPr>
              <a:t>The Evidence</a:t>
            </a:r>
            <a:endParaRPr lang="en-GB" b="1" dirty="0">
              <a:solidFill>
                <a:schemeClr val="bg1"/>
              </a:solidFill>
            </a:endParaRPr>
          </a:p>
        </p:txBody>
      </p:sp>
      <p:sp>
        <p:nvSpPr>
          <p:cNvPr id="6" name="Rectangle 5"/>
          <p:cNvSpPr/>
          <p:nvPr/>
        </p:nvSpPr>
        <p:spPr bwMode="auto">
          <a:xfrm>
            <a:off x="0" y="0"/>
            <a:ext cx="9144000" cy="6858000"/>
          </a:xfrm>
          <a:prstGeom prst="rect">
            <a:avLst/>
          </a:prstGeom>
          <a:solidFill>
            <a:schemeClr val="tx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p:txBody>
      </p:sp>
      <p:sp>
        <p:nvSpPr>
          <p:cNvPr id="2" name="Title 1"/>
          <p:cNvSpPr>
            <a:spLocks noGrp="1"/>
          </p:cNvSpPr>
          <p:nvPr>
            <p:ph type="title"/>
          </p:nvPr>
        </p:nvSpPr>
        <p:spPr>
          <a:xfrm>
            <a:off x="1058389" y="2607569"/>
            <a:ext cx="7772400" cy="681148"/>
          </a:xfrm>
        </p:spPr>
        <p:txBody>
          <a:bodyPr/>
          <a:lstStyle/>
          <a:p>
            <a:r>
              <a:rPr lang="en-GB" dirty="0" smtClean="0">
                <a:solidFill>
                  <a:schemeClr val="bg1"/>
                </a:solidFill>
              </a:rPr>
              <a:t>The Three Key Stages</a:t>
            </a:r>
            <a:endParaRPr lang="en-GB" dirty="0">
              <a:solidFill>
                <a:schemeClr val="bg1"/>
              </a:solidFill>
            </a:endParaRPr>
          </a:p>
        </p:txBody>
      </p:sp>
    </p:spTree>
    <p:extLst>
      <p:ext uri="{BB962C8B-B14F-4D97-AF65-F5344CB8AC3E}">
        <p14:creationId xmlns:p14="http://schemas.microsoft.com/office/powerpoint/2010/main" val="193148425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Three Key Stages </a:t>
            </a:r>
            <a:endParaRPr lang="en-GB" dirty="0"/>
          </a:p>
        </p:txBody>
      </p:sp>
      <p:sp>
        <p:nvSpPr>
          <p:cNvPr id="3" name="Text Placeholder 2"/>
          <p:cNvSpPr>
            <a:spLocks noGrp="1"/>
          </p:cNvSpPr>
          <p:nvPr>
            <p:ph type="body" idx="1"/>
          </p:nvPr>
        </p:nvSpPr>
        <p:spPr>
          <a:xfrm>
            <a:off x="1149789" y="1131683"/>
            <a:ext cx="7785981" cy="3827179"/>
          </a:xfrm>
        </p:spPr>
        <p:txBody>
          <a:bodyPr/>
          <a:lstStyle/>
          <a:p>
            <a:r>
              <a:rPr lang="en-GB" sz="3200" dirty="0" smtClean="0"/>
              <a:t>Three key stages:</a:t>
            </a:r>
          </a:p>
          <a:p>
            <a:pPr marL="914400" lvl="1" indent="-457200">
              <a:spcBef>
                <a:spcPts val="1800"/>
              </a:spcBef>
              <a:buFont typeface="+mj-lt"/>
              <a:buAutoNum type="arabicPeriod"/>
            </a:pPr>
            <a:r>
              <a:rPr lang="en-GB" sz="2800" dirty="0" smtClean="0"/>
              <a:t>Own a digital identity</a:t>
            </a:r>
          </a:p>
          <a:p>
            <a:pPr marL="914400" lvl="1" indent="-457200">
              <a:spcBef>
                <a:spcPts val="1800"/>
              </a:spcBef>
              <a:buFont typeface="+mj-lt"/>
              <a:buAutoNum type="arabicPeriod"/>
            </a:pPr>
            <a:r>
              <a:rPr lang="en-GB" sz="2800" dirty="0" smtClean="0"/>
              <a:t>Audit / monitor your professional identity</a:t>
            </a:r>
          </a:p>
          <a:p>
            <a:pPr marL="914400" lvl="1" indent="-457200">
              <a:spcBef>
                <a:spcPts val="1800"/>
              </a:spcBef>
              <a:buFont typeface="+mj-lt"/>
              <a:buAutoNum type="arabicPeriod"/>
            </a:pPr>
            <a:r>
              <a:rPr lang="en-GB" sz="2800" dirty="0" smtClean="0"/>
              <a:t>Manage your professional identity</a:t>
            </a:r>
          </a:p>
          <a:p>
            <a:endParaRPr lang="en-GB" sz="3200" dirty="0"/>
          </a:p>
        </p:txBody>
      </p:sp>
      <p:sp>
        <p:nvSpPr>
          <p:cNvPr id="4" name="Slide Number Placeholder 3"/>
          <p:cNvSpPr>
            <a:spLocks noGrp="1"/>
          </p:cNvSpPr>
          <p:nvPr>
            <p:ph type="sldNum" sz="quarter" idx="10"/>
          </p:nvPr>
        </p:nvSpPr>
        <p:spPr/>
        <p:txBody>
          <a:bodyPr/>
          <a:lstStyle/>
          <a:p>
            <a:pPr>
              <a:defRPr/>
            </a:pPr>
            <a:fld id="{BDEC4FD4-707E-4E4E-B68A-DCD8601E01D0}" type="slidenum">
              <a:rPr lang="en-US" altLang="en-US" smtClean="0"/>
              <a:pPr>
                <a:defRPr/>
              </a:pPr>
              <a:t>19</a:t>
            </a:fld>
            <a:endParaRPr lang="en-US" altLang="en-US"/>
          </a:p>
        </p:txBody>
      </p:sp>
    </p:spTree>
    <p:extLst>
      <p:ext uri="{BB962C8B-B14F-4D97-AF65-F5344CB8AC3E}">
        <p14:creationId xmlns:p14="http://schemas.microsoft.com/office/powerpoint/2010/main" val="690237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4"/>
          <p:cNvSpPr txBox="1">
            <a:spLocks noChangeArrowheads="1"/>
          </p:cNvSpPr>
          <p:nvPr/>
        </p:nvSpPr>
        <p:spPr bwMode="auto">
          <a:xfrm>
            <a:off x="1106488" y="5586413"/>
            <a:ext cx="7778750" cy="915987"/>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GB" sz="1800"/>
              <a:t>UKOLN is supported by:</a:t>
            </a:r>
          </a:p>
          <a:p>
            <a:endParaRPr lang="en-GB" sz="1800"/>
          </a:p>
          <a:p>
            <a:endParaRPr lang="en-GB" sz="1800"/>
          </a:p>
        </p:txBody>
      </p:sp>
      <p:sp>
        <p:nvSpPr>
          <p:cNvPr id="2051" name="Rectangle 2"/>
          <p:cNvSpPr>
            <a:spLocks noGrp="1" noChangeArrowheads="1"/>
          </p:cNvSpPr>
          <p:nvPr>
            <p:ph type="ctrTitle"/>
          </p:nvPr>
        </p:nvSpPr>
        <p:spPr>
          <a:xfrm>
            <a:off x="1077913" y="647700"/>
            <a:ext cx="7900987" cy="1676400"/>
          </a:xfrm>
        </p:spPr>
        <p:txBody>
          <a:bodyPr lIns="92075" tIns="46038" rIns="92075" bIns="46038"/>
          <a:lstStyle/>
          <a:p>
            <a:pPr algn="ctr"/>
            <a:r>
              <a:rPr lang="en-GB" sz="4000" dirty="0"/>
              <a:t>Managing Your Professional Online Reputation</a:t>
            </a:r>
          </a:p>
        </p:txBody>
      </p:sp>
      <p:sp>
        <p:nvSpPr>
          <p:cNvPr id="2052" name="Rectangle 3"/>
          <p:cNvSpPr>
            <a:spLocks noGrp="1" noChangeArrowheads="1"/>
          </p:cNvSpPr>
          <p:nvPr>
            <p:ph type="subTitle" idx="1"/>
          </p:nvPr>
        </p:nvSpPr>
        <p:spPr>
          <a:xfrm>
            <a:off x="1093788" y="2400300"/>
            <a:ext cx="3744912" cy="1612900"/>
          </a:xfrm>
        </p:spPr>
        <p:txBody>
          <a:bodyPr lIns="92075" tIns="46038" rIns="92075" bIns="46038"/>
          <a:lstStyle/>
          <a:p>
            <a:pPr algn="l" eaLnBrk="1" hangingPunct="1">
              <a:tabLst>
                <a:tab pos="4108450" algn="l"/>
              </a:tabLst>
            </a:pPr>
            <a:r>
              <a:rPr lang="en-GB" sz="2200" smtClean="0"/>
              <a:t>Brian Kelly</a:t>
            </a:r>
          </a:p>
          <a:p>
            <a:pPr algn="l" eaLnBrk="1" hangingPunct="1">
              <a:tabLst>
                <a:tab pos="4108450" algn="l"/>
              </a:tabLst>
            </a:pPr>
            <a:r>
              <a:rPr lang="en-GB" sz="2200" smtClean="0"/>
              <a:t>UKOLN</a:t>
            </a:r>
          </a:p>
          <a:p>
            <a:pPr algn="l" eaLnBrk="1" hangingPunct="1">
              <a:tabLst>
                <a:tab pos="4108450" algn="l"/>
              </a:tabLst>
            </a:pPr>
            <a:r>
              <a:rPr lang="en-GB" sz="2200" smtClean="0"/>
              <a:t>University of Bath</a:t>
            </a:r>
          </a:p>
          <a:p>
            <a:pPr algn="l" eaLnBrk="1" hangingPunct="1">
              <a:tabLst>
                <a:tab pos="4108450" algn="l"/>
              </a:tabLst>
            </a:pPr>
            <a:r>
              <a:rPr lang="en-GB" sz="2200" smtClean="0"/>
              <a:t>Bath, UK</a:t>
            </a:r>
          </a:p>
        </p:txBody>
      </p:sp>
      <p:sp>
        <p:nvSpPr>
          <p:cNvPr id="2053" name="Line 6"/>
          <p:cNvSpPr>
            <a:spLocks noChangeShapeType="1"/>
          </p:cNvSpPr>
          <p:nvPr/>
        </p:nvSpPr>
        <p:spPr bwMode="auto">
          <a:xfrm>
            <a:off x="1146175" y="5549900"/>
            <a:ext cx="7997825" cy="0"/>
          </a:xfrm>
          <a:prstGeom prst="line">
            <a:avLst/>
          </a:prstGeom>
          <a:noFill/>
          <a:ln w="57150" cmpd="thinThick">
            <a:solidFill>
              <a:schemeClr val="accent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GB"/>
          </a:p>
        </p:txBody>
      </p:sp>
      <p:pic>
        <p:nvPicPr>
          <p:cNvPr id="2056" name="Picture 29" descr="University of Bath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6005513"/>
            <a:ext cx="1531938"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pic>
        <p:nvPicPr>
          <p:cNvPr id="2057" name="Picture 30" descr="JISC 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2850" y="6070600"/>
            <a:ext cx="925513"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8" name="Text Box 32"/>
          <p:cNvSpPr txBox="1">
            <a:spLocks noChangeArrowheads="1"/>
          </p:cNvSpPr>
          <p:nvPr/>
        </p:nvSpPr>
        <p:spPr bwMode="auto">
          <a:xfrm>
            <a:off x="4598351" y="6123940"/>
            <a:ext cx="2502702" cy="64633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GB" sz="1200" dirty="0"/>
              <a:t>This work is licensed under a </a:t>
            </a:r>
            <a:r>
              <a:rPr lang="en-GB" sz="1200" dirty="0" smtClean="0"/>
              <a:t>Create Commons Attribution </a:t>
            </a:r>
            <a:r>
              <a:rPr lang="en-GB" sz="1200" dirty="0"/>
              <a:t>2.0 licence (but note caveat)</a:t>
            </a:r>
          </a:p>
        </p:txBody>
      </p:sp>
      <p:sp>
        <p:nvSpPr>
          <p:cNvPr id="2060" name="AutoShape 34">
            <a:hlinkClick r:id="rId5"/>
          </p:cNvPr>
          <p:cNvSpPr>
            <a:spLocks noChangeArrowheads="1"/>
          </p:cNvSpPr>
          <p:nvPr/>
        </p:nvSpPr>
        <p:spPr bwMode="auto">
          <a:xfrm>
            <a:off x="6399115" y="6543205"/>
            <a:ext cx="252412" cy="187325"/>
          </a:xfrm>
          <a:prstGeom prst="rightArrow">
            <a:avLst>
              <a:gd name="adj1" fmla="val 50000"/>
              <a:gd name="adj2" fmla="val 36936"/>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GB"/>
          </a:p>
        </p:txBody>
      </p:sp>
      <p:sp>
        <p:nvSpPr>
          <p:cNvPr id="2061" name="Text Box 41"/>
          <p:cNvSpPr txBox="1">
            <a:spLocks noChangeArrowheads="1"/>
          </p:cNvSpPr>
          <p:nvPr/>
        </p:nvSpPr>
        <p:spPr bwMode="auto">
          <a:xfrm>
            <a:off x="4648200" y="2400300"/>
            <a:ext cx="4267200" cy="1630363"/>
          </a:xfrm>
          <a:prstGeom prst="rect">
            <a:avLst/>
          </a:prstGeom>
          <a:solidFill>
            <a:schemeClr val="bg1"/>
          </a:solidFill>
          <a:ln w="12700">
            <a:solidFill>
              <a:schemeClr val="tx1"/>
            </a:solidFill>
            <a:miter lim="800000"/>
            <a:headEnd type="none" w="sm" len="sm"/>
            <a:tailEnd type="none" w="sm" len="sm"/>
          </a:ln>
          <a:effectLst>
            <a:outerShdw dist="107763" dir="2700000" algn="ctr" rotWithShape="0">
              <a:schemeClr val="bg2">
                <a:alpha val="50000"/>
              </a:schemeClr>
            </a:outerShdw>
          </a:effec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GB" sz="2000" b="1"/>
              <a:t>Acceptable Use Policy</a:t>
            </a:r>
            <a:endParaRPr lang="en-GB" sz="2000"/>
          </a:p>
          <a:p>
            <a:r>
              <a:rPr lang="en-GB" sz="2000"/>
              <a:t>Recording this talk, taking photos, having discussions using Twitter, etc. is encouraged - but try to keep distractions to others minimised.</a:t>
            </a:r>
          </a:p>
        </p:txBody>
      </p:sp>
      <p:sp>
        <p:nvSpPr>
          <p:cNvPr id="2063" name="Text Box 34"/>
          <p:cNvSpPr txBox="1">
            <a:spLocks noChangeArrowheads="1"/>
          </p:cNvSpPr>
          <p:nvPr/>
        </p:nvSpPr>
        <p:spPr bwMode="auto">
          <a:xfrm>
            <a:off x="1104900" y="4259263"/>
            <a:ext cx="4145756"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eaLnBrk="0" hangingPunct="0">
              <a:tabLst>
                <a:tab pos="5651500" algn="l"/>
              </a:tabLst>
              <a:defRPr sz="2400">
                <a:solidFill>
                  <a:schemeClr val="tx1"/>
                </a:solidFill>
                <a:latin typeface="Arial" charset="0"/>
              </a:defRPr>
            </a:lvl1pPr>
            <a:lvl2pPr marL="742950" indent="-285750" eaLnBrk="0" hangingPunct="0">
              <a:tabLst>
                <a:tab pos="5651500" algn="l"/>
              </a:tabLst>
              <a:defRPr sz="2400">
                <a:solidFill>
                  <a:schemeClr val="tx1"/>
                </a:solidFill>
                <a:latin typeface="Arial" charset="0"/>
              </a:defRPr>
            </a:lvl2pPr>
            <a:lvl3pPr marL="1143000" indent="-228600" eaLnBrk="0" hangingPunct="0">
              <a:tabLst>
                <a:tab pos="5651500" algn="l"/>
              </a:tabLst>
              <a:defRPr sz="2400">
                <a:solidFill>
                  <a:schemeClr val="tx1"/>
                </a:solidFill>
                <a:latin typeface="Arial" charset="0"/>
              </a:defRPr>
            </a:lvl3pPr>
            <a:lvl4pPr marL="1600200" indent="-228600" eaLnBrk="0" hangingPunct="0">
              <a:tabLst>
                <a:tab pos="5651500" algn="l"/>
              </a:tabLst>
              <a:defRPr sz="2400">
                <a:solidFill>
                  <a:schemeClr val="tx1"/>
                </a:solidFill>
                <a:latin typeface="Arial" charset="0"/>
              </a:defRPr>
            </a:lvl4pPr>
            <a:lvl5pPr marL="2057400" indent="-228600" eaLnBrk="0" hangingPunct="0">
              <a:tabLst>
                <a:tab pos="5651500" algn="l"/>
              </a:tabLst>
              <a:defRPr sz="2400">
                <a:solidFill>
                  <a:schemeClr val="tx1"/>
                </a:solidFill>
                <a:latin typeface="Arial" charset="0"/>
              </a:defRPr>
            </a:lvl5pPr>
            <a:lvl6pPr marL="2514600" indent="-228600" eaLnBrk="0" fontAlgn="base" hangingPunct="0">
              <a:spcBef>
                <a:spcPct val="0"/>
              </a:spcBef>
              <a:spcAft>
                <a:spcPct val="0"/>
              </a:spcAft>
              <a:tabLst>
                <a:tab pos="5651500" algn="l"/>
              </a:tabLst>
              <a:defRPr sz="2400">
                <a:solidFill>
                  <a:schemeClr val="tx1"/>
                </a:solidFill>
                <a:latin typeface="Arial" charset="0"/>
              </a:defRPr>
            </a:lvl6pPr>
            <a:lvl7pPr marL="2971800" indent="-228600" eaLnBrk="0" fontAlgn="base" hangingPunct="0">
              <a:spcBef>
                <a:spcPct val="0"/>
              </a:spcBef>
              <a:spcAft>
                <a:spcPct val="0"/>
              </a:spcAft>
              <a:tabLst>
                <a:tab pos="5651500" algn="l"/>
              </a:tabLst>
              <a:defRPr sz="2400">
                <a:solidFill>
                  <a:schemeClr val="tx1"/>
                </a:solidFill>
                <a:latin typeface="Arial" charset="0"/>
              </a:defRPr>
            </a:lvl7pPr>
            <a:lvl8pPr marL="3429000" indent="-228600" eaLnBrk="0" fontAlgn="base" hangingPunct="0">
              <a:spcBef>
                <a:spcPct val="0"/>
              </a:spcBef>
              <a:spcAft>
                <a:spcPct val="0"/>
              </a:spcAft>
              <a:tabLst>
                <a:tab pos="5651500" algn="l"/>
              </a:tabLst>
              <a:defRPr sz="2400">
                <a:solidFill>
                  <a:schemeClr val="tx1"/>
                </a:solidFill>
                <a:latin typeface="Arial" charset="0"/>
              </a:defRPr>
            </a:lvl8pPr>
            <a:lvl9pPr marL="3886200" indent="-228600" eaLnBrk="0" fontAlgn="base" hangingPunct="0">
              <a:spcBef>
                <a:spcPct val="0"/>
              </a:spcBef>
              <a:spcAft>
                <a:spcPct val="0"/>
              </a:spcAft>
              <a:tabLst>
                <a:tab pos="5651500" algn="l"/>
              </a:tabLst>
              <a:defRPr sz="2400">
                <a:solidFill>
                  <a:schemeClr val="tx1"/>
                </a:solidFill>
                <a:latin typeface="Arial" charset="0"/>
              </a:defRPr>
            </a:lvl9pPr>
          </a:lstStyle>
          <a:p>
            <a:pPr eaLnBrk="1" hangingPunct="1"/>
            <a:r>
              <a:rPr lang="en-GB" sz="1800" b="1" dirty="0"/>
              <a:t>Blog:	</a:t>
            </a:r>
          </a:p>
          <a:p>
            <a:pPr eaLnBrk="1" hangingPunct="1"/>
            <a:r>
              <a:rPr lang="en-GB" sz="1800" dirty="0"/>
              <a:t>http://ukwebfocus.wordpress.com/ </a:t>
            </a:r>
          </a:p>
          <a:p>
            <a:pPr eaLnBrk="1" hangingPunct="1"/>
            <a:r>
              <a:rPr lang="en-GB" sz="1800" b="1" dirty="0"/>
              <a:t>Twitter: </a:t>
            </a:r>
            <a:r>
              <a:rPr lang="en-GB" sz="1800" dirty="0"/>
              <a:t>@briankelly</a:t>
            </a:r>
            <a:r>
              <a:rPr lang="en-GB" sz="1800" b="1" dirty="0"/>
              <a:t> / </a:t>
            </a:r>
            <a:r>
              <a:rPr lang="en-GB" sz="1800" dirty="0"/>
              <a:t>@ukwebfocus</a:t>
            </a:r>
          </a:p>
        </p:txBody>
      </p:sp>
      <p:sp>
        <p:nvSpPr>
          <p:cNvPr id="2064" name="TextBox 17"/>
          <p:cNvSpPr txBox="1">
            <a:spLocks noChangeArrowheads="1"/>
          </p:cNvSpPr>
          <p:nvPr/>
        </p:nvSpPr>
        <p:spPr bwMode="auto">
          <a:xfrm>
            <a:off x="0" y="15389"/>
            <a:ext cx="1754006" cy="70788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ctr" eaLnBrk="1" hangingPunct="1"/>
            <a:r>
              <a:rPr lang="en-GB" sz="2000" b="1" dirty="0"/>
              <a:t>Twitter:</a:t>
            </a:r>
            <a:r>
              <a:rPr lang="en-GB" sz="2000" dirty="0"/>
              <a:t/>
            </a:r>
            <a:br>
              <a:rPr lang="en-GB" sz="2000" dirty="0"/>
            </a:br>
            <a:r>
              <a:rPr lang="en-GB" sz="2000" dirty="0" smtClean="0"/>
              <a:t>#iwmw13 #b3</a:t>
            </a:r>
            <a:endParaRPr lang="en-GB" sz="2000" dirty="0"/>
          </a:p>
        </p:txBody>
      </p:sp>
      <p:sp>
        <p:nvSpPr>
          <p:cNvPr id="17" name="Rectangle 55">
            <a:hlinkClick r:id="rId6"/>
          </p:cNvPr>
          <p:cNvSpPr>
            <a:spLocks noChangeArrowheads="1"/>
          </p:cNvSpPr>
          <p:nvPr/>
        </p:nvSpPr>
        <p:spPr bwMode="auto">
          <a:xfrm>
            <a:off x="3908612" y="0"/>
            <a:ext cx="5235386" cy="369332"/>
          </a:xfrm>
          <a:prstGeom prst="rect">
            <a:avLst/>
          </a:prstGeom>
          <a:solidFill>
            <a:schemeClr val="bg1"/>
          </a:solidFill>
          <a:ln w="9525">
            <a:solidFill>
              <a:schemeClr val="tx1"/>
            </a:solidFill>
            <a:miter lim="800000"/>
            <a:headEnd/>
            <a:tailEnd/>
          </a:ln>
          <a:effectLst>
            <a:outerShdw blurRad="63500" dist="107763" dir="8100000" algn="ctr" rotWithShape="0">
              <a:schemeClr val="bg2">
                <a:alpha val="50000"/>
              </a:schemeClr>
            </a:outerShdw>
          </a:effectLst>
        </p:spPr>
        <p:txBody>
          <a:bodyPr wrap="square">
            <a:spAutoFit/>
          </a:bodyPr>
          <a:lstStyle/>
          <a:p>
            <a:pPr algn="r">
              <a:defRPr/>
            </a:pPr>
            <a:r>
              <a:rPr lang="en-GB" sz="1800" dirty="0"/>
              <a:t>http://iwmw.ukoln.ac.uk/iwmw2013/sessions/kelly/</a:t>
            </a:r>
          </a:p>
        </p:txBody>
      </p:sp>
      <p:pic>
        <p:nvPicPr>
          <p:cNvPr id="18" name="Picture 18" descr="Creative Commons Licenc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85829" y="5704205"/>
            <a:ext cx="1211262"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AutoShape 29">
            <a:hlinkClick r:id="rId8"/>
          </p:cNvPr>
          <p:cNvSpPr>
            <a:spLocks noChangeArrowheads="1"/>
          </p:cNvSpPr>
          <p:nvPr/>
        </p:nvSpPr>
        <p:spPr bwMode="auto">
          <a:xfrm>
            <a:off x="6023297" y="5797175"/>
            <a:ext cx="296862" cy="227012"/>
          </a:xfrm>
          <a:prstGeom prst="rightArrow">
            <a:avLst>
              <a:gd name="adj1" fmla="val 50000"/>
              <a:gd name="adj2" fmla="val 37015"/>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 name="TextBox 1"/>
          <p:cNvSpPr txBox="1"/>
          <p:nvPr/>
        </p:nvSpPr>
        <p:spPr>
          <a:xfrm>
            <a:off x="6983506" y="5651358"/>
            <a:ext cx="2070847" cy="1200329"/>
          </a:xfrm>
          <a:prstGeom prst="rect">
            <a:avLst/>
          </a:prstGeom>
          <a:noFill/>
        </p:spPr>
        <p:txBody>
          <a:bodyPr wrap="square" rtlCol="0">
            <a:spAutoFit/>
          </a:bodyPr>
          <a:lstStyle/>
          <a:p>
            <a:r>
              <a:rPr lang="en-GB" sz="1200" b="1" dirty="0" smtClean="0"/>
              <a:t>Caveat</a:t>
            </a:r>
            <a:r>
              <a:rPr lang="en-GB" sz="1200" dirty="0" smtClean="0"/>
              <a:t>: images may not be available with a CC licence. Where possible, links to source of images are provided to help you assess risks of reuse.</a:t>
            </a:r>
            <a:endParaRPr lang="en-GB" sz="12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Owning a Digital Identify</a:t>
            </a:r>
            <a:endParaRPr lang="en-GB" dirty="0"/>
          </a:p>
        </p:txBody>
      </p:sp>
      <p:sp>
        <p:nvSpPr>
          <p:cNvPr id="3" name="Content Placeholder 2"/>
          <p:cNvSpPr>
            <a:spLocks noGrp="1"/>
          </p:cNvSpPr>
          <p:nvPr>
            <p:ph idx="1"/>
          </p:nvPr>
        </p:nvSpPr>
        <p:spPr>
          <a:xfrm>
            <a:off x="1187450" y="1196976"/>
            <a:ext cx="7820364" cy="4210294"/>
          </a:xfrm>
        </p:spPr>
        <p:txBody>
          <a:bodyPr/>
          <a:lstStyle/>
          <a:p>
            <a:pPr marL="0" indent="0">
              <a:buNone/>
            </a:pPr>
            <a:r>
              <a:rPr lang="en-GB" dirty="0" smtClean="0"/>
              <a:t>Issues related to claiming a digital identity:</a:t>
            </a:r>
          </a:p>
          <a:p>
            <a:pPr lvl="1"/>
            <a:r>
              <a:rPr lang="en-GB" sz="2400" dirty="0" smtClean="0"/>
              <a:t>What does it do?</a:t>
            </a:r>
          </a:p>
          <a:p>
            <a:pPr lvl="1"/>
            <a:r>
              <a:rPr lang="en-GB" sz="2400" dirty="0" smtClean="0"/>
              <a:t>What can it do </a:t>
            </a:r>
            <a:r>
              <a:rPr lang="en-GB" sz="2400" b="1" dirty="0" smtClean="0"/>
              <a:t>for me</a:t>
            </a:r>
            <a:r>
              <a:rPr lang="en-GB" sz="2400" dirty="0" smtClean="0"/>
              <a:t>?</a:t>
            </a:r>
          </a:p>
          <a:p>
            <a:pPr lvl="1"/>
            <a:r>
              <a:rPr lang="en-GB" sz="2400" dirty="0" smtClean="0"/>
              <a:t>What are the resource implications in claiming and managing it?</a:t>
            </a:r>
          </a:p>
          <a:p>
            <a:pPr lvl="1"/>
            <a:r>
              <a:rPr lang="en-GB" sz="2400" dirty="0" smtClean="0"/>
              <a:t>What are the personal issues (including risks) relating to using it?</a:t>
            </a:r>
          </a:p>
          <a:p>
            <a:pPr lvl="1"/>
            <a:r>
              <a:rPr lang="en-GB" sz="2400" dirty="0" smtClean="0"/>
              <a:t>What will my boss; my peers; my organisation think?</a:t>
            </a:r>
          </a:p>
          <a:p>
            <a:pPr lvl="1"/>
            <a:r>
              <a:rPr lang="en-GB" sz="2400" dirty="0" smtClean="0"/>
              <a:t>…</a:t>
            </a:r>
          </a:p>
        </p:txBody>
      </p:sp>
      <p:sp>
        <p:nvSpPr>
          <p:cNvPr id="4" name="Slide Number Placeholder 3"/>
          <p:cNvSpPr>
            <a:spLocks noGrp="1"/>
          </p:cNvSpPr>
          <p:nvPr>
            <p:ph type="sldNum" sz="quarter" idx="10"/>
          </p:nvPr>
        </p:nvSpPr>
        <p:spPr/>
        <p:txBody>
          <a:bodyPr/>
          <a:lstStyle/>
          <a:p>
            <a:fld id="{66DCC5AB-BB7A-4F7E-BC77-62440D429929}" type="slidenum">
              <a:rPr lang="en-US" smtClean="0"/>
              <a:pPr/>
              <a:t>20</a:t>
            </a:fld>
            <a:endParaRPr lang="en-US"/>
          </a:p>
        </p:txBody>
      </p:sp>
      <p:sp>
        <p:nvSpPr>
          <p:cNvPr id="5" name="TextBox 4"/>
          <p:cNvSpPr txBox="1"/>
          <p:nvPr/>
        </p:nvSpPr>
        <p:spPr>
          <a:xfrm>
            <a:off x="1486691" y="5753967"/>
            <a:ext cx="6896817" cy="830997"/>
          </a:xfrm>
          <a:prstGeom prst="rect">
            <a:avLst/>
          </a:prstGeom>
          <a:noFill/>
          <a:ln>
            <a:solidFill>
              <a:schemeClr val="tx1"/>
            </a:solidFill>
          </a:ln>
        </p:spPr>
        <p:txBody>
          <a:bodyPr wrap="square" rtlCol="0">
            <a:spAutoFit/>
          </a:bodyPr>
          <a:lstStyle/>
          <a:p>
            <a:r>
              <a:rPr lang="en-GB" dirty="0" smtClean="0"/>
              <a:t>This session assumes you have chosen to create digital identities and wish to manage them</a:t>
            </a:r>
            <a:endParaRPr lang="en-GB" dirty="0"/>
          </a:p>
        </p:txBody>
      </p:sp>
    </p:spTree>
    <p:extLst>
      <p:ext uri="{BB962C8B-B14F-4D97-AF65-F5344CB8AC3E}">
        <p14:creationId xmlns:p14="http://schemas.microsoft.com/office/powerpoint/2010/main" val="2891733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Monitoring Your Digital Identity</a:t>
            </a:r>
            <a:endParaRPr lang="en-GB" dirty="0"/>
          </a:p>
        </p:txBody>
      </p:sp>
      <p:sp>
        <p:nvSpPr>
          <p:cNvPr id="3" name="Text Placeholder 2"/>
          <p:cNvSpPr>
            <a:spLocks noGrp="1"/>
          </p:cNvSpPr>
          <p:nvPr>
            <p:ph type="body" idx="1"/>
          </p:nvPr>
        </p:nvSpPr>
        <p:spPr/>
        <p:txBody>
          <a:bodyPr/>
          <a:lstStyle/>
          <a:p>
            <a:r>
              <a:rPr lang="en-GB" sz="2400" dirty="0" smtClean="0"/>
              <a:t>Based on the services you use mentioned previously what approaches and tools do you use for:</a:t>
            </a:r>
          </a:p>
          <a:p>
            <a:pPr marL="800100" lvl="1" indent="-342900">
              <a:spcBef>
                <a:spcPts val="1800"/>
              </a:spcBef>
              <a:buFont typeface="Arial" pitchFamily="34" charset="0"/>
              <a:buChar char="•"/>
            </a:pPr>
            <a:r>
              <a:rPr lang="en-GB" sz="2400" dirty="0" smtClean="0"/>
              <a:t>Monitoring use of the services?</a:t>
            </a:r>
          </a:p>
          <a:p>
            <a:pPr marL="800100" lvl="1" indent="-342900">
              <a:spcBef>
                <a:spcPts val="1800"/>
              </a:spcBef>
              <a:buFont typeface="Arial" pitchFamily="34" charset="0"/>
              <a:buChar char="•"/>
            </a:pPr>
            <a:r>
              <a:rPr lang="en-GB" sz="2400" dirty="0" smtClean="0"/>
              <a:t>Helping to identify best practices?</a:t>
            </a:r>
          </a:p>
          <a:p>
            <a:pPr marL="800100" lvl="1" indent="-342900">
              <a:spcBef>
                <a:spcPts val="1800"/>
              </a:spcBef>
              <a:buFont typeface="Arial" pitchFamily="34" charset="0"/>
              <a:buChar char="•"/>
            </a:pPr>
            <a:r>
              <a:rPr lang="en-GB" sz="2400" dirty="0" smtClean="0"/>
              <a:t>Ensuring that the service provides a +</a:t>
            </a:r>
            <a:r>
              <a:rPr lang="en-GB" sz="2400" dirty="0" err="1" smtClean="0"/>
              <a:t>ve</a:t>
            </a:r>
            <a:r>
              <a:rPr lang="en-GB" sz="2400" dirty="0" smtClean="0"/>
              <a:t> ROI?</a:t>
            </a:r>
          </a:p>
          <a:p>
            <a:pPr marL="800100" lvl="1" indent="-342900">
              <a:spcBef>
                <a:spcPts val="1800"/>
              </a:spcBef>
              <a:buFont typeface="Arial" pitchFamily="34" charset="0"/>
              <a:buChar char="•"/>
            </a:pPr>
            <a:r>
              <a:rPr lang="en-GB" sz="2400" dirty="0" smtClean="0"/>
              <a:t>Monitoring possible misuse of the service?</a:t>
            </a:r>
            <a:endParaRPr lang="en-GB" sz="2400" dirty="0"/>
          </a:p>
        </p:txBody>
      </p:sp>
      <p:sp>
        <p:nvSpPr>
          <p:cNvPr id="4" name="Slide Number Placeholder 3"/>
          <p:cNvSpPr>
            <a:spLocks noGrp="1"/>
          </p:cNvSpPr>
          <p:nvPr>
            <p:ph type="sldNum" sz="quarter" idx="10"/>
          </p:nvPr>
        </p:nvSpPr>
        <p:spPr/>
        <p:txBody>
          <a:bodyPr/>
          <a:lstStyle/>
          <a:p>
            <a:pPr>
              <a:defRPr/>
            </a:pPr>
            <a:fld id="{BDEC4FD4-707E-4E4E-B68A-DCD8601E01D0}" type="slidenum">
              <a:rPr lang="en-US" altLang="en-US" smtClean="0"/>
              <a:pPr>
                <a:defRPr/>
              </a:pPr>
              <a:t>21</a:t>
            </a:fld>
            <a:endParaRPr lang="en-US" altLang="en-US"/>
          </a:p>
        </p:txBody>
      </p:sp>
    </p:spTree>
    <p:extLst>
      <p:ext uri="{BB962C8B-B14F-4D97-AF65-F5344CB8AC3E}">
        <p14:creationId xmlns:p14="http://schemas.microsoft.com/office/powerpoint/2010/main" val="75682264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Twitter Metrics</a:t>
            </a:r>
            <a:endParaRPr lang="en-GB" dirty="0"/>
          </a:p>
        </p:txBody>
      </p:sp>
      <p:sp>
        <p:nvSpPr>
          <p:cNvPr id="3" name="Text Placeholder 2"/>
          <p:cNvSpPr>
            <a:spLocks noGrp="1"/>
          </p:cNvSpPr>
          <p:nvPr>
            <p:ph type="body" idx="1"/>
          </p:nvPr>
        </p:nvSpPr>
        <p:spPr>
          <a:xfrm>
            <a:off x="6477486" y="1131683"/>
            <a:ext cx="2666513" cy="4644865"/>
          </a:xfrm>
        </p:spPr>
        <p:txBody>
          <a:bodyPr/>
          <a:lstStyle/>
          <a:p>
            <a:r>
              <a:rPr lang="en-GB" b="1" dirty="0" smtClean="0"/>
              <a:t>Twentyfeet.com</a:t>
            </a:r>
          </a:p>
          <a:p>
            <a:r>
              <a:rPr lang="en-GB" dirty="0" smtClean="0"/>
              <a:t>Free service:</a:t>
            </a:r>
          </a:p>
          <a:p>
            <a:pPr marL="273050" lvl="1" indent="-168275">
              <a:buFont typeface="Arial" pitchFamily="34" charset="0"/>
              <a:buChar char="•"/>
            </a:pPr>
            <a:r>
              <a:rPr lang="en-GB" dirty="0"/>
              <a:t>G</a:t>
            </a:r>
            <a:r>
              <a:rPr lang="en-GB" dirty="0" smtClean="0"/>
              <a:t>ives you a dashboard</a:t>
            </a:r>
          </a:p>
          <a:p>
            <a:r>
              <a:rPr lang="en-GB" dirty="0" smtClean="0"/>
              <a:t>Costs you:</a:t>
            </a:r>
          </a:p>
          <a:p>
            <a:pPr marL="285750" lvl="1" indent="-198438">
              <a:buFont typeface="Arial" pitchFamily="34" charset="0"/>
              <a:buChar char="•"/>
            </a:pPr>
            <a:r>
              <a:rPr lang="en-GB" dirty="0" smtClean="0"/>
              <a:t>A weekly tweet: “</a:t>
            </a:r>
            <a:r>
              <a:rPr lang="en-GB" i="1" dirty="0"/>
              <a:t>My week on twitter: 64 </a:t>
            </a:r>
            <a:r>
              <a:rPr lang="en-GB" i="1" dirty="0" err="1"/>
              <a:t>retweets</a:t>
            </a:r>
            <a:r>
              <a:rPr lang="en-GB" i="1" dirty="0"/>
              <a:t> received, 1 new listings, 22 new followers, 119 mentions. Via: http://20ft.net/p </a:t>
            </a:r>
            <a:r>
              <a:rPr lang="en-GB" dirty="0" smtClean="0"/>
              <a:t>”</a:t>
            </a:r>
          </a:p>
          <a:p>
            <a:endParaRPr lang="en-GB" dirty="0"/>
          </a:p>
        </p:txBody>
      </p:sp>
      <p:sp>
        <p:nvSpPr>
          <p:cNvPr id="4" name="Slide Number Placeholder 3"/>
          <p:cNvSpPr>
            <a:spLocks noGrp="1"/>
          </p:cNvSpPr>
          <p:nvPr>
            <p:ph type="sldNum" sz="quarter" idx="10"/>
          </p:nvPr>
        </p:nvSpPr>
        <p:spPr/>
        <p:txBody>
          <a:bodyPr/>
          <a:lstStyle/>
          <a:p>
            <a:pPr>
              <a:defRPr/>
            </a:pPr>
            <a:fld id="{BDEC4FD4-707E-4E4E-B68A-DCD8601E01D0}" type="slidenum">
              <a:rPr lang="en-US" altLang="en-US" smtClean="0"/>
              <a:pPr>
                <a:defRPr/>
              </a:pPr>
              <a:t>22</a:t>
            </a:fld>
            <a:endParaRPr lang="en-US" altLang="en-US"/>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005" y="1174476"/>
            <a:ext cx="6390482" cy="4602072"/>
          </a:xfrm>
          <a:prstGeom prst="rect">
            <a:avLst/>
          </a:prstGeom>
          <a:ln>
            <a:solidFill>
              <a:schemeClr val="tx1"/>
            </a:solidFill>
          </a:ln>
        </p:spPr>
      </p:pic>
      <p:sp>
        <p:nvSpPr>
          <p:cNvPr id="6" name="TextBox 5"/>
          <p:cNvSpPr txBox="1"/>
          <p:nvPr/>
        </p:nvSpPr>
        <p:spPr>
          <a:xfrm>
            <a:off x="1004760" y="6001496"/>
            <a:ext cx="8066811" cy="830997"/>
          </a:xfrm>
          <a:prstGeom prst="rect">
            <a:avLst/>
          </a:prstGeom>
          <a:noFill/>
        </p:spPr>
        <p:txBody>
          <a:bodyPr wrap="square" rtlCol="0">
            <a:spAutoFit/>
          </a:bodyPr>
          <a:lstStyle/>
          <a:p>
            <a:r>
              <a:rPr lang="en-GB" dirty="0" smtClean="0"/>
              <a:t>Licensed version provides (a) additional metrics (&gt; one month); (b) &gt;1 service (Twitter; bit.ly; …); (c) no ads</a:t>
            </a:r>
            <a:endParaRPr lang="en-GB" dirty="0"/>
          </a:p>
        </p:txBody>
      </p:sp>
    </p:spTree>
    <p:extLst>
      <p:ext uri="{BB962C8B-B14F-4D97-AF65-F5344CB8AC3E}">
        <p14:creationId xmlns:p14="http://schemas.microsoft.com/office/powerpoint/2010/main" val="397377167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Evidence For Researchers</a:t>
            </a:r>
            <a:endParaRPr lang="en-GB" dirty="0"/>
          </a:p>
        </p:txBody>
      </p:sp>
      <p:sp>
        <p:nvSpPr>
          <p:cNvPr id="3" name="Content Placeholder 2"/>
          <p:cNvSpPr>
            <a:spLocks noGrp="1"/>
          </p:cNvSpPr>
          <p:nvPr>
            <p:ph idx="1"/>
          </p:nvPr>
        </p:nvSpPr>
        <p:spPr>
          <a:xfrm>
            <a:off x="6087034" y="1196975"/>
            <a:ext cx="3056965" cy="1931707"/>
          </a:xfrm>
        </p:spPr>
        <p:txBody>
          <a:bodyPr/>
          <a:lstStyle/>
          <a:p>
            <a:pPr marL="0" indent="0">
              <a:buNone/>
            </a:pPr>
            <a:r>
              <a:rPr lang="en-GB" sz="2000" dirty="0" smtClean="0"/>
              <a:t>Blog post by Melissa </a:t>
            </a:r>
            <a:r>
              <a:rPr lang="en-GB" sz="2000" dirty="0" err="1" smtClean="0"/>
              <a:t>Terras</a:t>
            </a:r>
            <a:r>
              <a:rPr lang="en-GB" sz="2000" dirty="0" smtClean="0"/>
              <a:t>, 19 April 2012</a:t>
            </a:r>
            <a:endParaRPr lang="en-GB" sz="2000" dirty="0"/>
          </a:p>
        </p:txBody>
      </p:sp>
      <p:sp>
        <p:nvSpPr>
          <p:cNvPr id="4" name="Slide Number Placeholder 3"/>
          <p:cNvSpPr>
            <a:spLocks noGrp="1"/>
          </p:cNvSpPr>
          <p:nvPr>
            <p:ph type="sldNum" sz="quarter" idx="10"/>
          </p:nvPr>
        </p:nvSpPr>
        <p:spPr/>
        <p:txBody>
          <a:bodyPr/>
          <a:lstStyle/>
          <a:p>
            <a:fld id="{66DCC5AB-BB7A-4F7E-BC77-62440D429929}" type="slidenum">
              <a:rPr lang="en-US" smtClean="0"/>
              <a:pPr/>
              <a:t>23</a:t>
            </a:fld>
            <a:endParaRPr lang="en-US"/>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2440" y="1157325"/>
            <a:ext cx="5706272" cy="3467584"/>
          </a:xfrm>
          <a:prstGeom prst="rect">
            <a:avLst/>
          </a:prstGeom>
          <a:ln>
            <a:solidFill>
              <a:schemeClr val="tx1"/>
            </a:solidFill>
          </a:ln>
        </p:spPr>
      </p:pic>
      <p:pic>
        <p:nvPicPr>
          <p:cNvPr id="1026" name="Picture 2" descr="http://blogs.lse.ac.uk/impactofsocialsciences/files/2012/04/Melissaimag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24500" y="2891117"/>
            <a:ext cx="3619500" cy="3810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210235" y="4796117"/>
            <a:ext cx="1863011" cy="461665"/>
          </a:xfrm>
          <a:prstGeom prst="rect">
            <a:avLst/>
          </a:prstGeom>
          <a:noFill/>
        </p:spPr>
        <p:txBody>
          <a:bodyPr wrap="none" rtlCol="0">
            <a:spAutoFit/>
          </a:bodyPr>
          <a:lstStyle/>
          <a:p>
            <a:r>
              <a:rPr lang="en-GB" dirty="0" smtClean="0"/>
              <a:t>The findings</a:t>
            </a:r>
            <a:endParaRPr lang="en-GB" dirty="0"/>
          </a:p>
        </p:txBody>
      </p:sp>
      <p:cxnSp>
        <p:nvCxnSpPr>
          <p:cNvPr id="9" name="Straight Arrow Connector 8"/>
          <p:cNvCxnSpPr>
            <a:stCxn id="7" idx="3"/>
          </p:cNvCxnSpPr>
          <p:nvPr/>
        </p:nvCxnSpPr>
        <p:spPr bwMode="auto">
          <a:xfrm flipV="1">
            <a:off x="3073246" y="5026949"/>
            <a:ext cx="2451254" cy="1"/>
          </a:xfrm>
          <a:prstGeom prst="straightConnector1">
            <a:avLst/>
          </a:prstGeom>
          <a:solidFill>
            <a:schemeClr val="accent1"/>
          </a:solidFill>
          <a:ln w="12700" cap="flat" cmpd="sng" algn="ctr">
            <a:solidFill>
              <a:schemeClr val="tx1"/>
            </a:solidFill>
            <a:prstDash val="solid"/>
            <a:round/>
            <a:headEnd type="none" w="sm" len="sm"/>
            <a:tailEnd type="arrow"/>
          </a:ln>
          <a:effectLst/>
        </p:spPr>
      </p:cxnSp>
      <p:sp>
        <p:nvSpPr>
          <p:cNvPr id="11" name="AutoShape 29">
            <a:hlinkClick r:id="rId5"/>
          </p:cNvPr>
          <p:cNvSpPr>
            <a:spLocks noChangeArrowheads="1"/>
          </p:cNvSpPr>
          <p:nvPr/>
        </p:nvSpPr>
        <p:spPr bwMode="auto">
          <a:xfrm>
            <a:off x="5606405" y="1545804"/>
            <a:ext cx="296862" cy="227012"/>
          </a:xfrm>
          <a:prstGeom prst="rightArrow">
            <a:avLst>
              <a:gd name="adj1" fmla="val 50000"/>
              <a:gd name="adj2" fmla="val 37015"/>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Tree>
    <p:extLst>
      <p:ext uri="{BB962C8B-B14F-4D97-AF65-F5344CB8AC3E}">
        <p14:creationId xmlns:p14="http://schemas.microsoft.com/office/powerpoint/2010/main" val="1347865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lstStyle/>
          <a:p>
            <a:endParaRPr lang="en-GB" sz="2400" dirty="0"/>
          </a:p>
        </p:txBody>
      </p:sp>
      <p:sp>
        <p:nvSpPr>
          <p:cNvPr id="4" name="Slide Number Placeholder 3"/>
          <p:cNvSpPr>
            <a:spLocks noGrp="1"/>
          </p:cNvSpPr>
          <p:nvPr>
            <p:ph type="sldNum" sz="quarter" idx="10"/>
          </p:nvPr>
        </p:nvSpPr>
        <p:spPr/>
        <p:txBody>
          <a:bodyPr/>
          <a:lstStyle/>
          <a:p>
            <a:pPr>
              <a:defRPr/>
            </a:pPr>
            <a:fld id="{BDEC4FD4-707E-4E4E-B68A-DCD8601E01D0}" type="slidenum">
              <a:rPr lang="en-US" altLang="en-US" smtClean="0"/>
              <a:pPr>
                <a:defRPr/>
              </a:pPr>
              <a:t>24</a:t>
            </a:fld>
            <a:endParaRPr lang="en-US" altLang="en-US"/>
          </a:p>
        </p:txBody>
      </p:sp>
      <p:sp>
        <p:nvSpPr>
          <p:cNvPr id="5" name="Text Box 4"/>
          <p:cNvSpPr txBox="1">
            <a:spLocks noChangeArrowheads="1"/>
          </p:cNvSpPr>
          <p:nvPr/>
        </p:nvSpPr>
        <p:spPr bwMode="auto">
          <a:xfrm rot="-5400000">
            <a:off x="-426564" y="1099120"/>
            <a:ext cx="216758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eaLnBrk="1" hangingPunct="1"/>
            <a:r>
              <a:rPr lang="en-GB" b="1" dirty="0" smtClean="0">
                <a:solidFill>
                  <a:schemeClr val="bg1"/>
                </a:solidFill>
              </a:rPr>
              <a:t>The Evidence</a:t>
            </a:r>
            <a:endParaRPr lang="en-GB" b="1" dirty="0">
              <a:solidFill>
                <a:schemeClr val="bg1"/>
              </a:solidFill>
            </a:endParaRPr>
          </a:p>
        </p:txBody>
      </p:sp>
      <p:sp>
        <p:nvSpPr>
          <p:cNvPr id="6" name="Rectangle 5"/>
          <p:cNvSpPr/>
          <p:nvPr/>
        </p:nvSpPr>
        <p:spPr bwMode="auto">
          <a:xfrm>
            <a:off x="0" y="0"/>
            <a:ext cx="9144000" cy="6858000"/>
          </a:xfrm>
          <a:prstGeom prst="rect">
            <a:avLst/>
          </a:prstGeom>
          <a:solidFill>
            <a:schemeClr val="tx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p:txBody>
      </p:sp>
      <p:sp>
        <p:nvSpPr>
          <p:cNvPr id="2" name="Title 1"/>
          <p:cNvSpPr>
            <a:spLocks noGrp="1"/>
          </p:cNvSpPr>
          <p:nvPr>
            <p:ph type="title"/>
          </p:nvPr>
        </p:nvSpPr>
        <p:spPr>
          <a:xfrm>
            <a:off x="1058389" y="2607569"/>
            <a:ext cx="7772400" cy="681148"/>
          </a:xfrm>
        </p:spPr>
        <p:txBody>
          <a:bodyPr/>
          <a:lstStyle/>
          <a:p>
            <a:r>
              <a:rPr lang="en-GB" dirty="0" smtClean="0">
                <a:solidFill>
                  <a:schemeClr val="bg1"/>
                </a:solidFill>
              </a:rPr>
              <a:t>What Did You Do? </a:t>
            </a:r>
            <a:endParaRPr lang="en-GB" dirty="0">
              <a:solidFill>
                <a:schemeClr val="bg1"/>
              </a:solidFill>
            </a:endParaRPr>
          </a:p>
        </p:txBody>
      </p:sp>
    </p:spTree>
    <p:extLst>
      <p:ext uri="{BB962C8B-B14F-4D97-AF65-F5344CB8AC3E}">
        <p14:creationId xmlns:p14="http://schemas.microsoft.com/office/powerpoint/2010/main" val="286268988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Developing New Connections</a:t>
            </a:r>
            <a:endParaRPr lang="en-GB" dirty="0"/>
          </a:p>
        </p:txBody>
      </p:sp>
      <p:sp>
        <p:nvSpPr>
          <p:cNvPr id="3" name="Text Placeholder 2"/>
          <p:cNvSpPr>
            <a:spLocks noGrp="1"/>
          </p:cNvSpPr>
          <p:nvPr>
            <p:ph type="body" idx="1"/>
          </p:nvPr>
        </p:nvSpPr>
        <p:spPr>
          <a:xfrm>
            <a:off x="3361766" y="1085851"/>
            <a:ext cx="5710516" cy="4526055"/>
          </a:xfrm>
        </p:spPr>
        <p:txBody>
          <a:bodyPr/>
          <a:lstStyle/>
          <a:p>
            <a:r>
              <a:rPr lang="en-GB" b="1" dirty="0" smtClean="0"/>
              <a:t>Developing New Connections</a:t>
            </a:r>
          </a:p>
          <a:p>
            <a:pPr marL="357188" lvl="1" indent="-268288">
              <a:buFont typeface="Arial" pitchFamily="34" charset="0"/>
              <a:buChar char="•"/>
            </a:pPr>
            <a:r>
              <a:rPr lang="en-GB" dirty="0" smtClean="0"/>
              <a:t>Tweet sent asking for researchers to complete survey on use of Web 2.0 in research</a:t>
            </a:r>
          </a:p>
          <a:p>
            <a:pPr marL="357188" lvl="1" indent="-268288">
              <a:buFont typeface="Arial" pitchFamily="34" charset="0"/>
              <a:buChar char="•"/>
            </a:pPr>
            <a:r>
              <a:rPr lang="en-GB" dirty="0" smtClean="0"/>
              <a:t>Response from @</a:t>
            </a:r>
            <a:r>
              <a:rPr lang="en-GB" dirty="0" err="1" smtClean="0"/>
              <a:t>slewth</a:t>
            </a:r>
            <a:endParaRPr lang="en-GB" dirty="0" smtClean="0"/>
          </a:p>
          <a:p>
            <a:pPr marL="357188" lvl="1" indent="-268288">
              <a:buFont typeface="Arial" pitchFamily="34" charset="0"/>
              <a:buChar char="•"/>
            </a:pPr>
            <a:r>
              <a:rPr lang="en-GB" dirty="0" smtClean="0"/>
              <a:t>Who is she?</a:t>
            </a:r>
          </a:p>
          <a:p>
            <a:pPr marL="357188" lvl="1" indent="-268288">
              <a:buFont typeface="Arial" pitchFamily="34" charset="0"/>
              <a:buChar char="•"/>
            </a:pPr>
            <a:r>
              <a:rPr lang="en-GB" dirty="0" smtClean="0"/>
              <a:t>Twitter bio: disability researcher</a:t>
            </a:r>
          </a:p>
          <a:p>
            <a:pPr marL="357188" lvl="1" indent="-268288">
              <a:buFont typeface="Arial" pitchFamily="34" charset="0"/>
              <a:buChar char="•"/>
            </a:pPr>
            <a:r>
              <a:rPr lang="en-GB" dirty="0" smtClean="0"/>
              <a:t>Link in bio to her blog</a:t>
            </a:r>
          </a:p>
          <a:p>
            <a:pPr marL="357188" lvl="1" indent="-268288">
              <a:buFont typeface="Arial" pitchFamily="34" charset="0"/>
              <a:buChar char="•"/>
            </a:pPr>
            <a:r>
              <a:rPr lang="en-GB" dirty="0" smtClean="0"/>
              <a:t>Blog gives insights which complement my research </a:t>
            </a:r>
          </a:p>
          <a:p>
            <a:pPr marL="357188" lvl="1" indent="-268288">
              <a:buFont typeface="Arial" pitchFamily="34" charset="0"/>
              <a:buChar char="•"/>
            </a:pPr>
            <a:r>
              <a:rPr lang="en-GB" dirty="0" smtClean="0"/>
              <a:t>Follow @</a:t>
            </a:r>
            <a:r>
              <a:rPr lang="en-GB" dirty="0" err="1" smtClean="0"/>
              <a:t>slewth</a:t>
            </a:r>
            <a:r>
              <a:rPr lang="en-GB" dirty="0" smtClean="0"/>
              <a:t> and have Twitter chat</a:t>
            </a:r>
          </a:p>
          <a:p>
            <a:r>
              <a:rPr lang="en-GB" b="1" dirty="0" smtClean="0"/>
              <a:t>Follow-up</a:t>
            </a:r>
          </a:p>
          <a:p>
            <a:pPr marL="358775" indent="-268288">
              <a:buFont typeface="Arial" pitchFamily="34" charset="0"/>
              <a:buChar char="•"/>
            </a:pPr>
            <a:r>
              <a:rPr lang="en-GB" dirty="0" smtClean="0"/>
              <a:t>Shall we write a paper?</a:t>
            </a:r>
          </a:p>
          <a:p>
            <a:pPr marL="358775" indent="-268288">
              <a:buFont typeface="Arial" pitchFamily="34" charset="0"/>
              <a:buChar char="•"/>
            </a:pPr>
            <a:r>
              <a:rPr lang="en-GB" dirty="0" smtClean="0"/>
              <a:t>Paper written</a:t>
            </a:r>
          </a:p>
          <a:p>
            <a:pPr marL="358775" indent="-268288">
              <a:buFont typeface="Arial" pitchFamily="34" charset="0"/>
              <a:buChar char="•"/>
            </a:pPr>
            <a:r>
              <a:rPr lang="en-GB" dirty="0" smtClean="0"/>
              <a:t>Paper accepted</a:t>
            </a:r>
          </a:p>
          <a:p>
            <a:pPr marL="358775" indent="-268288">
              <a:buFont typeface="Arial" pitchFamily="34" charset="0"/>
              <a:buChar char="•"/>
            </a:pPr>
            <a:r>
              <a:rPr lang="en-GB" dirty="0" smtClean="0"/>
              <a:t>Paper wins prize for best paper </a:t>
            </a:r>
            <a:r>
              <a:rPr lang="en-GB" dirty="0" smtClean="0">
                <a:sym typeface="Wingdings" pitchFamily="2" charset="2"/>
              </a:rPr>
              <a:t></a:t>
            </a:r>
            <a:endParaRPr lang="en-GB" dirty="0"/>
          </a:p>
        </p:txBody>
      </p:sp>
      <p:sp>
        <p:nvSpPr>
          <p:cNvPr id="4" name="Slide Number Placeholder 3"/>
          <p:cNvSpPr>
            <a:spLocks noGrp="1"/>
          </p:cNvSpPr>
          <p:nvPr>
            <p:ph type="sldNum" sz="quarter" idx="10"/>
          </p:nvPr>
        </p:nvSpPr>
        <p:spPr/>
        <p:txBody>
          <a:bodyPr/>
          <a:lstStyle/>
          <a:p>
            <a:pPr>
              <a:defRPr/>
            </a:pPr>
            <a:fld id="{BDEC4FD4-707E-4E4E-B68A-DCD8601E01D0}" type="slidenum">
              <a:rPr lang="en-US" altLang="en-US" smtClean="0"/>
              <a:pPr>
                <a:defRPr/>
              </a:pPr>
              <a:t>25</a:t>
            </a:fld>
            <a:endParaRPr lang="en-US" altLang="en-US"/>
          </a:p>
        </p:txBody>
      </p:sp>
      <p:pic>
        <p:nvPicPr>
          <p:cNvPr id="5" name="Picture 4" descr="@slewth's Twitter profile"/>
          <p:cNvPicPr/>
          <p:nvPr/>
        </p:nvPicPr>
        <p:blipFill>
          <a:blip r:embed="rId3">
            <a:extLst>
              <a:ext uri="{28A0092B-C50C-407E-A947-70E740481C1C}">
                <a14:useLocalDpi xmlns:a14="http://schemas.microsoft.com/office/drawing/2010/main" val="0"/>
              </a:ext>
            </a:extLst>
          </a:blip>
          <a:srcRect/>
          <a:stretch>
            <a:fillRect/>
          </a:stretch>
        </p:blipFill>
        <p:spPr bwMode="auto">
          <a:xfrm>
            <a:off x="313765" y="1085851"/>
            <a:ext cx="3048000" cy="4076700"/>
          </a:xfrm>
          <a:prstGeom prst="rect">
            <a:avLst/>
          </a:prstGeom>
          <a:noFill/>
          <a:ln>
            <a:noFill/>
          </a:ln>
        </p:spPr>
      </p:pic>
      <p:sp>
        <p:nvSpPr>
          <p:cNvPr id="6" name="TextBox 5"/>
          <p:cNvSpPr txBox="1"/>
          <p:nvPr/>
        </p:nvSpPr>
        <p:spPr>
          <a:xfrm>
            <a:off x="1066800" y="5800165"/>
            <a:ext cx="7754471" cy="842682"/>
          </a:xfrm>
          <a:prstGeom prst="rect">
            <a:avLst/>
          </a:prstGeom>
          <a:noFill/>
        </p:spPr>
        <p:txBody>
          <a:bodyPr wrap="square" rtlCol="0">
            <a:spAutoFit/>
          </a:bodyPr>
          <a:lstStyle/>
          <a:p>
            <a:pPr marL="90487"/>
            <a:r>
              <a:rPr lang="en-GB" dirty="0" smtClean="0"/>
              <a:t>See blog posts on “</a:t>
            </a:r>
            <a:r>
              <a:rPr lang="en-GB" i="1" dirty="0" smtClean="0"/>
              <a:t>It </a:t>
            </a:r>
            <a:r>
              <a:rPr lang="en-GB" i="1" dirty="0"/>
              <a:t>Started With A Tweet</a:t>
            </a:r>
            <a:r>
              <a:rPr lang="en-GB" dirty="0"/>
              <a:t>” </a:t>
            </a:r>
            <a:endParaRPr lang="en-GB" dirty="0" smtClean="0"/>
          </a:p>
          <a:p>
            <a:pPr marL="90487"/>
            <a:r>
              <a:rPr lang="en-GB" dirty="0" smtClean="0"/>
              <a:t>and </a:t>
            </a:r>
            <a:r>
              <a:rPr lang="en-GB" dirty="0"/>
              <a:t>“</a:t>
            </a:r>
            <a:r>
              <a:rPr lang="en-GB" i="1" dirty="0"/>
              <a:t>Winner of John M </a:t>
            </a:r>
            <a:r>
              <a:rPr lang="en-GB" i="1" dirty="0" err="1"/>
              <a:t>Slatin</a:t>
            </a:r>
            <a:r>
              <a:rPr lang="en-GB" i="1" dirty="0"/>
              <a:t> Award at W4A 2010</a:t>
            </a:r>
            <a:r>
              <a:rPr lang="en-GB" dirty="0" smtClean="0"/>
              <a:t>”</a:t>
            </a:r>
            <a:endParaRPr lang="en-GB" dirty="0"/>
          </a:p>
        </p:txBody>
      </p:sp>
      <p:sp>
        <p:nvSpPr>
          <p:cNvPr id="7" name="AutoShape 29">
            <a:hlinkClick r:id="rId4"/>
          </p:cNvPr>
          <p:cNvSpPr>
            <a:spLocks noChangeArrowheads="1"/>
          </p:cNvSpPr>
          <p:nvPr/>
        </p:nvSpPr>
        <p:spPr bwMode="auto">
          <a:xfrm>
            <a:off x="7184194" y="5953545"/>
            <a:ext cx="296862" cy="227012"/>
          </a:xfrm>
          <a:prstGeom prst="rightArrow">
            <a:avLst>
              <a:gd name="adj1" fmla="val 50000"/>
              <a:gd name="adj2" fmla="val 37015"/>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8" name="AutoShape 29">
            <a:hlinkClick r:id="rId5"/>
          </p:cNvPr>
          <p:cNvSpPr>
            <a:spLocks noChangeArrowheads="1"/>
          </p:cNvSpPr>
          <p:nvPr/>
        </p:nvSpPr>
        <p:spPr bwMode="auto">
          <a:xfrm>
            <a:off x="8170312" y="6221506"/>
            <a:ext cx="296862" cy="227012"/>
          </a:xfrm>
          <a:prstGeom prst="rightArrow">
            <a:avLst>
              <a:gd name="adj1" fmla="val 50000"/>
              <a:gd name="adj2" fmla="val 37015"/>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Tree>
    <p:extLst>
      <p:ext uri="{BB962C8B-B14F-4D97-AF65-F5344CB8AC3E}">
        <p14:creationId xmlns:p14="http://schemas.microsoft.com/office/powerpoint/2010/main" val="483980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9" end="9"/>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10" end="1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11" end="1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12" end="1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Event Amplification </a:t>
            </a:r>
            <a:endParaRPr lang="en-GB" dirty="0"/>
          </a:p>
        </p:txBody>
      </p:sp>
      <p:sp>
        <p:nvSpPr>
          <p:cNvPr id="3" name="Text Placeholder 2"/>
          <p:cNvSpPr>
            <a:spLocks noGrp="1"/>
          </p:cNvSpPr>
          <p:nvPr>
            <p:ph type="body" idx="1"/>
          </p:nvPr>
        </p:nvSpPr>
        <p:spPr>
          <a:xfrm>
            <a:off x="3801035" y="1131683"/>
            <a:ext cx="5235388" cy="1665305"/>
          </a:xfrm>
        </p:spPr>
        <p:txBody>
          <a:bodyPr/>
          <a:lstStyle/>
          <a:p>
            <a:r>
              <a:rPr lang="en-US" dirty="0" smtClean="0"/>
              <a:t>‘</a:t>
            </a:r>
            <a:r>
              <a:rPr lang="en-US" b="1" dirty="0" smtClean="0"/>
              <a:t>Amplified event</a:t>
            </a:r>
            <a:r>
              <a:rPr lang="en-US" dirty="0" smtClean="0"/>
              <a:t>’: networked </a:t>
            </a:r>
            <a:r>
              <a:rPr lang="en-US" dirty="0"/>
              <a:t>technologies at events to maximise (‘amplify’) ideas mentioned </a:t>
            </a:r>
            <a:r>
              <a:rPr lang="en-US" dirty="0" smtClean="0"/>
              <a:t>and </a:t>
            </a:r>
            <a:r>
              <a:rPr lang="en-US" dirty="0"/>
              <a:t>subsequent discussions, including </a:t>
            </a:r>
            <a:r>
              <a:rPr lang="en-US" dirty="0" smtClean="0"/>
              <a:t>discussions </a:t>
            </a:r>
            <a:r>
              <a:rPr lang="en-US" dirty="0"/>
              <a:t>between </a:t>
            </a:r>
            <a:r>
              <a:rPr lang="en-US" dirty="0" smtClean="0"/>
              <a:t>event attendees </a:t>
            </a:r>
            <a:r>
              <a:rPr lang="en-US" dirty="0"/>
              <a:t>and remote participants</a:t>
            </a:r>
            <a:r>
              <a:rPr lang="en-US" dirty="0" smtClean="0"/>
              <a:t>.</a:t>
            </a:r>
          </a:p>
          <a:p>
            <a:endParaRPr lang="en-GB" dirty="0"/>
          </a:p>
        </p:txBody>
      </p:sp>
      <p:sp>
        <p:nvSpPr>
          <p:cNvPr id="4" name="Slide Number Placeholder 3"/>
          <p:cNvSpPr>
            <a:spLocks noGrp="1"/>
          </p:cNvSpPr>
          <p:nvPr>
            <p:ph type="sldNum" sz="quarter" idx="10"/>
          </p:nvPr>
        </p:nvSpPr>
        <p:spPr/>
        <p:txBody>
          <a:bodyPr/>
          <a:lstStyle/>
          <a:p>
            <a:pPr>
              <a:defRPr/>
            </a:pPr>
            <a:fld id="{BDEC4FD4-707E-4E4E-B68A-DCD8601E01D0}" type="slidenum">
              <a:rPr lang="en-US" altLang="en-US" smtClean="0"/>
              <a:pPr>
                <a:defRPr/>
              </a:pPr>
              <a:t>26</a:t>
            </a:fld>
            <a:endParaRPr lang="en-US" altLang="en-US"/>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467" y="1132677"/>
            <a:ext cx="3763568" cy="2814769"/>
          </a:xfrm>
          <a:prstGeom prst="rect">
            <a:avLst/>
          </a:prstGeom>
          <a:ln>
            <a:solidFill>
              <a:schemeClr val="tx1"/>
            </a:solidFill>
          </a:ln>
        </p:spPr>
      </p:pic>
      <p:sp>
        <p:nvSpPr>
          <p:cNvPr id="6" name="TextBox 5"/>
          <p:cNvSpPr txBox="1"/>
          <p:nvPr/>
        </p:nvSpPr>
        <p:spPr>
          <a:xfrm>
            <a:off x="3801035" y="2747554"/>
            <a:ext cx="5235389" cy="1446550"/>
          </a:xfrm>
          <a:prstGeom prst="rect">
            <a:avLst/>
          </a:prstGeom>
          <a:noFill/>
        </p:spPr>
        <p:txBody>
          <a:bodyPr wrap="square" rtlCol="0">
            <a:spAutoFit/>
          </a:bodyPr>
          <a:lstStyle/>
          <a:p>
            <a:r>
              <a:rPr lang="en-US" sz="2200" b="1" dirty="0"/>
              <a:t>Talks </a:t>
            </a:r>
            <a:r>
              <a:rPr lang="en-US" sz="2200" b="1" dirty="0" smtClean="0"/>
              <a:t>designed </a:t>
            </a:r>
            <a:r>
              <a:rPr lang="en-US" sz="2200" b="1" dirty="0"/>
              <a:t>for </a:t>
            </a:r>
            <a:r>
              <a:rPr lang="en-US" sz="2200" b="1" dirty="0" smtClean="0"/>
              <a:t>ease-of-engagement</a:t>
            </a:r>
          </a:p>
          <a:p>
            <a:pPr marL="358775" lvl="1" indent="-250825">
              <a:buClr>
                <a:schemeClr val="accent6"/>
              </a:buClr>
              <a:buFont typeface="Arial" pitchFamily="34" charset="0"/>
              <a:buChar char="•"/>
            </a:pPr>
            <a:r>
              <a:rPr lang="en-US" sz="2200" dirty="0" smtClean="0"/>
              <a:t>Slides on Slideshare &amp; easily found</a:t>
            </a:r>
          </a:p>
          <a:p>
            <a:pPr marL="358775" lvl="1" indent="-250825">
              <a:buClr>
                <a:schemeClr val="accent6"/>
              </a:buClr>
              <a:buFont typeface="Arial" pitchFamily="34" charset="0"/>
              <a:buChar char="•"/>
            </a:pPr>
            <a:r>
              <a:rPr lang="en-US" sz="2200" dirty="0" smtClean="0"/>
              <a:t>Twitter ID on Title slides</a:t>
            </a:r>
            <a:endParaRPr lang="en-GB" sz="2000" dirty="0"/>
          </a:p>
        </p:txBody>
      </p:sp>
      <p:sp>
        <p:nvSpPr>
          <p:cNvPr id="7" name="TextBox 6"/>
          <p:cNvSpPr txBox="1"/>
          <p:nvPr/>
        </p:nvSpPr>
        <p:spPr>
          <a:xfrm>
            <a:off x="1039906" y="4194104"/>
            <a:ext cx="7996518" cy="2585323"/>
          </a:xfrm>
          <a:prstGeom prst="rect">
            <a:avLst/>
          </a:prstGeom>
          <a:noFill/>
        </p:spPr>
        <p:txBody>
          <a:bodyPr wrap="square" rtlCol="0">
            <a:spAutoFit/>
          </a:bodyPr>
          <a:lstStyle/>
          <a:p>
            <a:r>
              <a:rPr lang="en-US" sz="2200" b="1" dirty="0" err="1" smtClean="0"/>
              <a:t>OzeWAI</a:t>
            </a:r>
            <a:r>
              <a:rPr lang="en-US" sz="2200" b="1" dirty="0" smtClean="0"/>
              <a:t> 2009 Conference</a:t>
            </a:r>
          </a:p>
          <a:p>
            <a:pPr marL="358775" lvl="1" indent="-250825">
              <a:buClr>
                <a:schemeClr val="accent6"/>
              </a:buClr>
              <a:buFont typeface="Arial" pitchFamily="34" charset="0"/>
              <a:buChar char="•"/>
            </a:pPr>
            <a:r>
              <a:rPr lang="en-US" sz="2000" dirty="0"/>
              <a:t>Invited keynote talk </a:t>
            </a:r>
            <a:r>
              <a:rPr lang="en-US" sz="2000" dirty="0" smtClean="0"/>
              <a:t>given in Melbourne, Jan 2009</a:t>
            </a:r>
          </a:p>
          <a:p>
            <a:pPr marL="358775" lvl="1" indent="-250825">
              <a:buClr>
                <a:schemeClr val="accent6"/>
              </a:buClr>
              <a:buFont typeface="Arial" pitchFamily="34" charset="0"/>
              <a:buChar char="•"/>
            </a:pPr>
            <a:r>
              <a:rPr lang="en-US" sz="2000" dirty="0" smtClean="0"/>
              <a:t>Tweets received after talk: “</a:t>
            </a:r>
            <a:r>
              <a:rPr lang="en-US" sz="2000" i="1" dirty="0"/>
              <a:t>@briankelly enjoyed your presentation this morning about a holistic approach to accessibility #</a:t>
            </a:r>
            <a:r>
              <a:rPr lang="en-US" sz="2000" i="1" dirty="0" err="1" smtClean="0"/>
              <a:t>ozewai</a:t>
            </a:r>
            <a:r>
              <a:rPr lang="en-US" sz="2000" dirty="0" smtClean="0"/>
              <a:t>” &amp; “</a:t>
            </a:r>
            <a:r>
              <a:rPr lang="en-US" sz="2000" i="1" dirty="0"/>
              <a:t>@briankelly Fantastic talk this morning, I will come up and say hi at lunch </a:t>
            </a:r>
            <a:r>
              <a:rPr lang="en-US" sz="2000" i="1" dirty="0" smtClean="0"/>
              <a:t>;)</a:t>
            </a:r>
            <a:r>
              <a:rPr lang="en-US" sz="2000" dirty="0" smtClean="0"/>
              <a:t>”</a:t>
            </a:r>
          </a:p>
          <a:p>
            <a:pPr marL="358775" lvl="1" indent="-250825">
              <a:buClr>
                <a:schemeClr val="accent6"/>
              </a:buClr>
              <a:buFont typeface="Arial" pitchFamily="34" charset="0"/>
              <a:buChar char="•"/>
            </a:pPr>
            <a:r>
              <a:rPr lang="en-US" sz="2000" dirty="0" smtClean="0"/>
              <a:t>We spoke, and they agreed to contribute to a paper. Paper published 6 months later </a:t>
            </a:r>
            <a:r>
              <a:rPr lang="en-US" sz="2000" dirty="0" smtClean="0">
                <a:sym typeface="Wingdings" pitchFamily="2" charset="2"/>
              </a:rPr>
              <a:t></a:t>
            </a:r>
            <a:endParaRPr lang="en-GB" sz="2000" dirty="0"/>
          </a:p>
        </p:txBody>
      </p:sp>
    </p:spTree>
    <p:extLst>
      <p:ext uri="{BB962C8B-B14F-4D97-AF65-F5344CB8AC3E}">
        <p14:creationId xmlns:p14="http://schemas.microsoft.com/office/powerpoint/2010/main" val="3943403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lstStyle/>
          <a:p>
            <a:endParaRPr lang="en-GB" sz="2400" dirty="0"/>
          </a:p>
        </p:txBody>
      </p:sp>
      <p:sp>
        <p:nvSpPr>
          <p:cNvPr id="4" name="Slide Number Placeholder 3"/>
          <p:cNvSpPr>
            <a:spLocks noGrp="1"/>
          </p:cNvSpPr>
          <p:nvPr>
            <p:ph type="sldNum" sz="quarter" idx="10"/>
          </p:nvPr>
        </p:nvSpPr>
        <p:spPr/>
        <p:txBody>
          <a:bodyPr/>
          <a:lstStyle/>
          <a:p>
            <a:pPr>
              <a:defRPr/>
            </a:pPr>
            <a:fld id="{BDEC4FD4-707E-4E4E-B68A-DCD8601E01D0}" type="slidenum">
              <a:rPr lang="en-US" altLang="en-US" smtClean="0"/>
              <a:pPr>
                <a:defRPr/>
              </a:pPr>
              <a:t>27</a:t>
            </a:fld>
            <a:endParaRPr lang="en-US" altLang="en-US"/>
          </a:p>
        </p:txBody>
      </p:sp>
      <p:sp>
        <p:nvSpPr>
          <p:cNvPr id="5" name="Text Box 4"/>
          <p:cNvSpPr txBox="1">
            <a:spLocks noChangeArrowheads="1"/>
          </p:cNvSpPr>
          <p:nvPr/>
        </p:nvSpPr>
        <p:spPr bwMode="auto">
          <a:xfrm rot="-5400000">
            <a:off x="-426564" y="1099120"/>
            <a:ext cx="216758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eaLnBrk="1" hangingPunct="1"/>
            <a:r>
              <a:rPr lang="en-GB" b="1" dirty="0" smtClean="0">
                <a:solidFill>
                  <a:schemeClr val="bg1"/>
                </a:solidFill>
              </a:rPr>
              <a:t>The Evidence</a:t>
            </a:r>
            <a:endParaRPr lang="en-GB" b="1" dirty="0">
              <a:solidFill>
                <a:schemeClr val="bg1"/>
              </a:solidFill>
            </a:endParaRPr>
          </a:p>
        </p:txBody>
      </p:sp>
      <p:sp>
        <p:nvSpPr>
          <p:cNvPr id="6" name="Rectangle 5"/>
          <p:cNvSpPr/>
          <p:nvPr/>
        </p:nvSpPr>
        <p:spPr bwMode="auto">
          <a:xfrm>
            <a:off x="0" y="0"/>
            <a:ext cx="9144000" cy="6858000"/>
          </a:xfrm>
          <a:prstGeom prst="rect">
            <a:avLst/>
          </a:prstGeom>
          <a:solidFill>
            <a:schemeClr val="tx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p:txBody>
      </p:sp>
      <p:sp>
        <p:nvSpPr>
          <p:cNvPr id="2" name="Title 1"/>
          <p:cNvSpPr>
            <a:spLocks noGrp="1"/>
          </p:cNvSpPr>
          <p:nvPr>
            <p:ph type="title"/>
          </p:nvPr>
        </p:nvSpPr>
        <p:spPr>
          <a:xfrm>
            <a:off x="1058389" y="2607569"/>
            <a:ext cx="7772400" cy="681148"/>
          </a:xfrm>
        </p:spPr>
        <p:txBody>
          <a:bodyPr/>
          <a:lstStyle/>
          <a:p>
            <a:r>
              <a:rPr lang="en-GB" dirty="0" smtClean="0">
                <a:solidFill>
                  <a:schemeClr val="bg1"/>
                </a:solidFill>
              </a:rPr>
              <a:t>Being Pro-active: </a:t>
            </a:r>
            <a:br>
              <a:rPr lang="en-GB" dirty="0" smtClean="0">
                <a:solidFill>
                  <a:schemeClr val="bg1"/>
                </a:solidFill>
              </a:rPr>
            </a:br>
            <a:r>
              <a:rPr lang="en-GB" dirty="0" smtClean="0">
                <a:solidFill>
                  <a:schemeClr val="bg1"/>
                </a:solidFill>
              </a:rPr>
              <a:t>An Implementation Plan</a:t>
            </a:r>
            <a:endParaRPr lang="en-GB" dirty="0">
              <a:solidFill>
                <a:schemeClr val="bg1"/>
              </a:solidFill>
            </a:endParaRPr>
          </a:p>
        </p:txBody>
      </p:sp>
    </p:spTree>
    <p:extLst>
      <p:ext uri="{BB962C8B-B14F-4D97-AF65-F5344CB8AC3E}">
        <p14:creationId xmlns:p14="http://schemas.microsoft.com/office/powerpoint/2010/main" val="123250386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W4A 2012 Paper</a:t>
            </a:r>
            <a:endParaRPr lang="en-GB" dirty="0"/>
          </a:p>
        </p:txBody>
      </p:sp>
      <p:sp>
        <p:nvSpPr>
          <p:cNvPr id="3" name="Content Placeholder 2"/>
          <p:cNvSpPr>
            <a:spLocks noGrp="1"/>
          </p:cNvSpPr>
          <p:nvPr>
            <p:ph idx="1"/>
          </p:nvPr>
        </p:nvSpPr>
        <p:spPr>
          <a:xfrm>
            <a:off x="1187449" y="1196974"/>
            <a:ext cx="7878730" cy="5661025"/>
          </a:xfrm>
        </p:spPr>
        <p:txBody>
          <a:bodyPr/>
          <a:lstStyle/>
          <a:p>
            <a:pPr marL="0" indent="0">
              <a:buNone/>
            </a:pPr>
            <a:r>
              <a:rPr lang="en-GB" sz="2300" dirty="0" smtClean="0"/>
              <a:t>Case study:</a:t>
            </a:r>
          </a:p>
          <a:p>
            <a:pPr lvl="1"/>
            <a:r>
              <a:rPr lang="en-GB" sz="2300" dirty="0" smtClean="0"/>
              <a:t>Paper on “</a:t>
            </a:r>
            <a:r>
              <a:rPr lang="en-GB" sz="2300" i="1" dirty="0" smtClean="0"/>
              <a:t>A </a:t>
            </a:r>
            <a:r>
              <a:rPr lang="en-GB" sz="2300" i="1" dirty="0"/>
              <a:t>challenge to web accessibility metrics and guidelines: putting people and processes first</a:t>
            </a:r>
            <a:r>
              <a:rPr lang="en-GB" sz="2300" dirty="0" smtClean="0"/>
              <a:t>” given at W4A 2012 conference in Lyon in Apr 2012</a:t>
            </a:r>
          </a:p>
          <a:p>
            <a:pPr marL="0" indent="0">
              <a:buNone/>
            </a:pPr>
            <a:r>
              <a:rPr lang="en-GB" sz="2300" dirty="0" smtClean="0"/>
              <a:t>Four co-authors agreed:</a:t>
            </a:r>
          </a:p>
          <a:p>
            <a:pPr lvl="1"/>
            <a:r>
              <a:rPr lang="en-GB" sz="2300" dirty="0" smtClean="0"/>
              <a:t>To collaborate in raising awareness of paper and presentation of the paper</a:t>
            </a:r>
          </a:p>
          <a:p>
            <a:pPr marL="57150" indent="0">
              <a:buNone/>
            </a:pPr>
            <a:r>
              <a:rPr lang="en-GB" sz="2300" dirty="0" smtClean="0"/>
              <a:t>How:</a:t>
            </a:r>
          </a:p>
          <a:p>
            <a:pPr lvl="1"/>
            <a:r>
              <a:rPr lang="en-GB" sz="2300" dirty="0" smtClean="0"/>
              <a:t>Writing blog posts on or just before conference</a:t>
            </a:r>
          </a:p>
          <a:p>
            <a:pPr lvl="1"/>
            <a:r>
              <a:rPr lang="en-GB" sz="2300" dirty="0" smtClean="0"/>
              <a:t>Participate on </a:t>
            </a:r>
            <a:r>
              <a:rPr lang="en-GB" sz="2300" dirty="0"/>
              <a:t>conference Twitter hashtag (e.g</a:t>
            </a:r>
            <a:r>
              <a:rPr lang="en-GB" sz="2300" dirty="0" smtClean="0"/>
              <a:t>. responding to comments while speaker is presenting)</a:t>
            </a:r>
          </a:p>
          <a:p>
            <a:pPr marL="0" indent="0">
              <a:buNone/>
            </a:pPr>
            <a:r>
              <a:rPr lang="en-GB" sz="2300" dirty="0"/>
              <a:t>Benefits:</a:t>
            </a:r>
          </a:p>
          <a:p>
            <a:pPr lvl="1"/>
            <a:r>
              <a:rPr lang="en-GB" sz="2300" dirty="0"/>
              <a:t>Reaching out to a wider audience based on our 4 professional networks </a:t>
            </a:r>
          </a:p>
          <a:p>
            <a:pPr marL="457200" lvl="1" indent="0">
              <a:buNone/>
            </a:pPr>
            <a:endParaRPr lang="en-GB" sz="2300" dirty="0"/>
          </a:p>
        </p:txBody>
      </p:sp>
      <p:sp>
        <p:nvSpPr>
          <p:cNvPr id="4" name="Slide Number Placeholder 3"/>
          <p:cNvSpPr>
            <a:spLocks noGrp="1"/>
          </p:cNvSpPr>
          <p:nvPr>
            <p:ph type="sldNum" sz="quarter" idx="10"/>
          </p:nvPr>
        </p:nvSpPr>
        <p:spPr/>
        <p:txBody>
          <a:bodyPr/>
          <a:lstStyle/>
          <a:p>
            <a:fld id="{66DCC5AB-BB7A-4F7E-BC77-62440D429929}" type="slidenum">
              <a:rPr lang="en-US" smtClean="0"/>
              <a:pPr/>
              <a:t>28</a:t>
            </a:fld>
            <a:endParaRPr lang="en-US"/>
          </a:p>
        </p:txBody>
      </p:sp>
      <p:sp>
        <p:nvSpPr>
          <p:cNvPr id="5" name="Oval 4"/>
          <p:cNvSpPr/>
          <p:nvPr/>
        </p:nvSpPr>
        <p:spPr bwMode="auto">
          <a:xfrm>
            <a:off x="8942938" y="77002"/>
            <a:ext cx="104809" cy="104809"/>
          </a:xfrm>
          <a:prstGeom prst="ellipse">
            <a:avLst/>
          </a:prstGeom>
          <a:solidFill>
            <a:schemeClr val="bg1">
              <a:lumMod val="85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147202730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Preparation</a:t>
            </a:r>
            <a:endParaRPr lang="en-GB" dirty="0"/>
          </a:p>
        </p:txBody>
      </p:sp>
      <p:sp>
        <p:nvSpPr>
          <p:cNvPr id="3" name="Text Placeholder 2"/>
          <p:cNvSpPr>
            <a:spLocks noGrp="1"/>
          </p:cNvSpPr>
          <p:nvPr>
            <p:ph type="body" idx="1"/>
          </p:nvPr>
        </p:nvSpPr>
        <p:spPr>
          <a:xfrm>
            <a:off x="1149789" y="1131683"/>
            <a:ext cx="7785981" cy="3565445"/>
          </a:xfrm>
        </p:spPr>
        <p:txBody>
          <a:bodyPr/>
          <a:lstStyle/>
          <a:p>
            <a:r>
              <a:rPr lang="en-GB" dirty="0" smtClean="0"/>
              <a:t>We:</a:t>
            </a:r>
          </a:p>
          <a:p>
            <a:pPr marL="742950" lvl="1" indent="-285750">
              <a:buFont typeface="Arial" pitchFamily="34" charset="0"/>
              <a:buChar char="•"/>
            </a:pPr>
            <a:r>
              <a:rPr lang="en-GB" sz="2400" dirty="0" smtClean="0"/>
              <a:t>Uploaded paper to repository so URL was known</a:t>
            </a:r>
          </a:p>
          <a:p>
            <a:pPr marL="742950" lvl="1" indent="-285750">
              <a:buFont typeface="Arial" pitchFamily="34" charset="0"/>
              <a:buChar char="•"/>
            </a:pPr>
            <a:r>
              <a:rPr lang="en-GB" sz="2400" dirty="0" smtClean="0"/>
              <a:t>Provided a link to the paper in speaker’s slides</a:t>
            </a:r>
          </a:p>
          <a:p>
            <a:pPr marL="742950" lvl="1" indent="-285750">
              <a:buFont typeface="Arial" pitchFamily="34" charset="0"/>
              <a:buChar char="•"/>
            </a:pPr>
            <a:r>
              <a:rPr lang="en-GB" sz="2400" dirty="0" smtClean="0"/>
              <a:t>Uploaded holding slide to Slideshare so URL was known (slides were finalised shortly before talk)</a:t>
            </a:r>
          </a:p>
          <a:p>
            <a:pPr>
              <a:spcBef>
                <a:spcPts val="1200"/>
              </a:spcBef>
            </a:pPr>
            <a:r>
              <a:rPr lang="en-GB" sz="2400" dirty="0" smtClean="0"/>
              <a:t>We could then:</a:t>
            </a:r>
          </a:p>
          <a:p>
            <a:pPr marL="742950" lvl="1" indent="-285750">
              <a:buFont typeface="Arial" pitchFamily="34" charset="0"/>
              <a:buChar char="•"/>
            </a:pPr>
            <a:r>
              <a:rPr lang="en-GB" sz="2400" dirty="0" smtClean="0"/>
              <a:t>Prepare blog posts in advance</a:t>
            </a:r>
          </a:p>
          <a:p>
            <a:pPr marL="742950" lvl="1" indent="-285750">
              <a:buFont typeface="Arial" pitchFamily="34" charset="0"/>
              <a:buChar char="•"/>
            </a:pPr>
            <a:r>
              <a:rPr lang="en-GB" sz="2400" dirty="0" smtClean="0"/>
              <a:t>Create short URLs in advance</a:t>
            </a:r>
          </a:p>
        </p:txBody>
      </p:sp>
      <p:sp>
        <p:nvSpPr>
          <p:cNvPr id="4" name="Slide Number Placeholder 3"/>
          <p:cNvSpPr>
            <a:spLocks noGrp="1"/>
          </p:cNvSpPr>
          <p:nvPr>
            <p:ph type="sldNum" sz="quarter" idx="10"/>
          </p:nvPr>
        </p:nvSpPr>
        <p:spPr/>
        <p:txBody>
          <a:bodyPr/>
          <a:lstStyle/>
          <a:p>
            <a:pPr>
              <a:defRPr/>
            </a:pPr>
            <a:fld id="{F03B8294-793F-C24F-AF62-A2180A3A15AC}" type="slidenum">
              <a:rPr lang="en-US" smtClean="0"/>
              <a:pPr>
                <a:defRPr/>
              </a:pPr>
              <a:t>29</a:t>
            </a:fld>
            <a:endParaRPr lang="en-US"/>
          </a:p>
        </p:txBody>
      </p:sp>
      <p:sp>
        <p:nvSpPr>
          <p:cNvPr id="5" name="TextBox 4"/>
          <p:cNvSpPr txBox="1"/>
          <p:nvPr/>
        </p:nvSpPr>
        <p:spPr>
          <a:xfrm>
            <a:off x="1963554" y="5601903"/>
            <a:ext cx="4790094" cy="461665"/>
          </a:xfrm>
          <a:prstGeom prst="rect">
            <a:avLst/>
          </a:prstGeom>
          <a:noFill/>
          <a:ln>
            <a:solidFill>
              <a:schemeClr val="tx1"/>
            </a:solidFill>
          </a:ln>
        </p:spPr>
        <p:txBody>
          <a:bodyPr wrap="none" rtlCol="0">
            <a:spAutoFit/>
          </a:bodyPr>
          <a:lstStyle/>
          <a:p>
            <a:r>
              <a:rPr lang="en-GB" dirty="0" smtClean="0"/>
              <a:t>Examples of approaches to follow</a:t>
            </a:r>
            <a:endParaRPr lang="en-GB" dirty="0"/>
          </a:p>
        </p:txBody>
      </p:sp>
      <p:sp>
        <p:nvSpPr>
          <p:cNvPr id="6" name="Oval 5"/>
          <p:cNvSpPr/>
          <p:nvPr/>
        </p:nvSpPr>
        <p:spPr bwMode="auto">
          <a:xfrm>
            <a:off x="8942938" y="77002"/>
            <a:ext cx="104809" cy="104809"/>
          </a:xfrm>
          <a:prstGeom prst="ellipse">
            <a:avLst/>
          </a:prstGeom>
          <a:solidFill>
            <a:schemeClr val="bg1">
              <a:lumMod val="85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30471775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65EBBCBA-76FE-4D31-B645-A9FF2A6B8190}" type="slidenum">
              <a:rPr lang="en-US" altLang="en-US" sz="1600" smtClean="0"/>
              <a:pPr eaLnBrk="1" hangingPunct="1"/>
              <a:t>3</a:t>
            </a:fld>
            <a:endParaRPr lang="en-US" altLang="en-US" sz="1600" smtClean="0"/>
          </a:p>
        </p:txBody>
      </p:sp>
      <p:sp>
        <p:nvSpPr>
          <p:cNvPr id="5" name="Rectangle 4"/>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3076" name="Slide Number Placeholder 3"/>
          <p:cNvSpPr txBox="1">
            <a:spLocks/>
          </p:cNvSpPr>
          <p:nvPr/>
        </p:nvSpPr>
        <p:spPr bwMode="auto">
          <a:xfrm>
            <a:off x="-188913" y="6386513"/>
            <a:ext cx="549276" cy="471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lgn="r" eaLnBrk="1" hangingPunct="1"/>
            <a:fld id="{32D9D1E7-987B-44CE-9EBB-0E9F9E81116F}" type="slidenum">
              <a:rPr lang="en-US" altLang="en-US" sz="1600"/>
              <a:pPr algn="r" eaLnBrk="1" hangingPunct="1"/>
              <a:t>3</a:t>
            </a:fld>
            <a:endParaRPr lang="en-US" altLang="en-US" sz="1600"/>
          </a:p>
        </p:txBody>
      </p:sp>
      <p:sp>
        <p:nvSpPr>
          <p:cNvPr id="3077" name="AutoShape 1"/>
          <p:cNvSpPr>
            <a:spLocks/>
          </p:cNvSpPr>
          <p:nvPr/>
        </p:nvSpPr>
        <p:spPr bwMode="auto">
          <a:xfrm>
            <a:off x="0" y="0"/>
            <a:ext cx="9144000" cy="6858000"/>
          </a:xfrm>
          <a:prstGeom prst="roundRect">
            <a:avLst>
              <a:gd name="adj" fmla="val 2356"/>
            </a:avLst>
          </a:prstGeom>
          <a:gradFill rotWithShape="0">
            <a:gsLst>
              <a:gs pos="0">
                <a:srgbClr val="037F1B">
                  <a:alpha val="68999"/>
                </a:srgbClr>
              </a:gs>
              <a:gs pos="100000">
                <a:srgbClr val="FFFFFF">
                  <a:alpha val="68999"/>
                </a:srgbClr>
              </a:gs>
            </a:gsLst>
            <a:lin ang="5400000" scaled="1"/>
          </a:gradFill>
          <a:ln>
            <a:noFill/>
          </a:ln>
          <a:extLst>
            <a:ext uri="{91240B29-F687-4F45-9708-019B960494DF}">
              <a14:hiddenLine xmlns:a14="http://schemas.microsoft.com/office/drawing/2010/main" w="25400">
                <a:solidFill>
                  <a:srgbClr val="000000"/>
                </a:solidFill>
                <a:round/>
                <a:headEnd/>
                <a:tailEnd/>
              </a14:hiddenLine>
            </a:ext>
          </a:extLst>
        </p:spPr>
        <p:txBody>
          <a:bodyPr lIns="0" tIns="0" rIns="0" bIns="0"/>
          <a:lstStyle/>
          <a:p>
            <a:endParaRPr lang="en-US" sz="2000"/>
          </a:p>
        </p:txBody>
      </p:sp>
      <p:sp>
        <p:nvSpPr>
          <p:cNvPr id="3078" name="Oval 2"/>
          <p:cNvSpPr>
            <a:spLocks/>
          </p:cNvSpPr>
          <p:nvPr/>
        </p:nvSpPr>
        <p:spPr bwMode="auto">
          <a:xfrm>
            <a:off x="2678113" y="2387600"/>
            <a:ext cx="715962" cy="774700"/>
          </a:xfrm>
          <a:prstGeom prst="ellipse">
            <a:avLst/>
          </a:prstGeom>
          <a:solidFill>
            <a:schemeClr val="accent1"/>
          </a:solidFill>
          <a:ln w="76200">
            <a:solidFill>
              <a:schemeClr val="tx1"/>
            </a:solidFill>
            <a:round/>
            <a:headEnd/>
            <a:tailEnd/>
          </a:ln>
        </p:spPr>
        <p:txBody>
          <a:bodyPr lIns="0" tIns="0" rIns="0" bIns="0"/>
          <a:lstStyle/>
          <a:p>
            <a:pPr algn="ctr"/>
            <a:endParaRPr lang="en-US" sz="2000"/>
          </a:p>
        </p:txBody>
      </p:sp>
      <p:sp>
        <p:nvSpPr>
          <p:cNvPr id="3079" name="Oval 3"/>
          <p:cNvSpPr>
            <a:spLocks/>
          </p:cNvSpPr>
          <p:nvPr/>
        </p:nvSpPr>
        <p:spPr bwMode="auto">
          <a:xfrm>
            <a:off x="1700213" y="2387600"/>
            <a:ext cx="703262" cy="762000"/>
          </a:xfrm>
          <a:prstGeom prst="ellipse">
            <a:avLst/>
          </a:prstGeom>
          <a:solidFill>
            <a:schemeClr val="accent1"/>
          </a:solidFill>
          <a:ln w="76200">
            <a:solidFill>
              <a:schemeClr val="tx1"/>
            </a:solidFill>
            <a:round/>
            <a:headEnd/>
            <a:tailEnd/>
          </a:ln>
        </p:spPr>
        <p:txBody>
          <a:bodyPr lIns="0" tIns="0" rIns="0" bIns="0"/>
          <a:lstStyle/>
          <a:p>
            <a:pPr algn="ctr"/>
            <a:endParaRPr lang="en-US" sz="2000"/>
          </a:p>
        </p:txBody>
      </p:sp>
      <p:sp>
        <p:nvSpPr>
          <p:cNvPr id="3080" name="Oval 4"/>
          <p:cNvSpPr>
            <a:spLocks/>
          </p:cNvSpPr>
          <p:nvPr/>
        </p:nvSpPr>
        <p:spPr bwMode="auto">
          <a:xfrm>
            <a:off x="760413" y="2387600"/>
            <a:ext cx="703262" cy="762000"/>
          </a:xfrm>
          <a:prstGeom prst="ellipse">
            <a:avLst/>
          </a:prstGeom>
          <a:solidFill>
            <a:schemeClr val="accent1"/>
          </a:solidFill>
          <a:ln w="76200">
            <a:solidFill>
              <a:schemeClr val="tx1"/>
            </a:solidFill>
            <a:round/>
            <a:headEnd/>
            <a:tailEnd/>
          </a:ln>
        </p:spPr>
        <p:txBody>
          <a:bodyPr lIns="0" tIns="0" rIns="0" bIns="0"/>
          <a:lstStyle/>
          <a:p>
            <a:pPr algn="ctr"/>
            <a:endParaRPr lang="en-US" sz="2000"/>
          </a:p>
        </p:txBody>
      </p:sp>
      <p:pic>
        <p:nvPicPr>
          <p:cNvPr id="3081" name="Picture 5"/>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3275" y="2430463"/>
            <a:ext cx="633413"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3082"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2313" y="1295400"/>
            <a:ext cx="762000"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3083"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49413" y="1295400"/>
            <a:ext cx="762000"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3084" name="Picture 8"/>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71650" y="2424113"/>
            <a:ext cx="598488"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grpSp>
        <p:nvGrpSpPr>
          <p:cNvPr id="3085" name="Group 9"/>
          <p:cNvGrpSpPr>
            <a:grpSpLocks/>
          </p:cNvGrpSpPr>
          <p:nvPr/>
        </p:nvGrpSpPr>
        <p:grpSpPr bwMode="auto">
          <a:xfrm>
            <a:off x="1687513" y="3492500"/>
            <a:ext cx="715962" cy="774700"/>
            <a:chOff x="0" y="0"/>
            <a:chExt cx="488" cy="488"/>
          </a:xfrm>
        </p:grpSpPr>
        <p:sp>
          <p:nvSpPr>
            <p:cNvPr id="3104" name="Oval 10"/>
            <p:cNvSpPr>
              <a:spLocks/>
            </p:cNvSpPr>
            <p:nvPr/>
          </p:nvSpPr>
          <p:spPr bwMode="auto">
            <a:xfrm>
              <a:off x="0" y="0"/>
              <a:ext cx="488" cy="488"/>
            </a:xfrm>
            <a:prstGeom prst="ellipse">
              <a:avLst/>
            </a:prstGeom>
            <a:noFill/>
            <a:ln w="76200">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pPr algn="ctr"/>
              <a:endParaRPr lang="en-US" sz="2000"/>
            </a:p>
          </p:txBody>
        </p:sp>
        <p:pic>
          <p:nvPicPr>
            <p:cNvPr id="3105" name="Picture 1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 y="48"/>
              <a:ext cx="400" cy="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grpSp>
      <p:grpSp>
        <p:nvGrpSpPr>
          <p:cNvPr id="3086" name="Group 12"/>
          <p:cNvGrpSpPr>
            <a:grpSpLocks/>
          </p:cNvGrpSpPr>
          <p:nvPr/>
        </p:nvGrpSpPr>
        <p:grpSpPr bwMode="auto">
          <a:xfrm>
            <a:off x="2678113" y="3492500"/>
            <a:ext cx="715962" cy="774700"/>
            <a:chOff x="0" y="0"/>
            <a:chExt cx="488" cy="488"/>
          </a:xfrm>
        </p:grpSpPr>
        <p:pic>
          <p:nvPicPr>
            <p:cNvPr id="3102" name="Picture 1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8" y="48"/>
              <a:ext cx="400" cy="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3103" name="Oval 14"/>
            <p:cNvSpPr>
              <a:spLocks/>
            </p:cNvSpPr>
            <p:nvPr/>
          </p:nvSpPr>
          <p:spPr bwMode="auto">
            <a:xfrm>
              <a:off x="0" y="0"/>
              <a:ext cx="488" cy="488"/>
            </a:xfrm>
            <a:prstGeom prst="ellipse">
              <a:avLst/>
            </a:prstGeom>
            <a:noFill/>
            <a:ln w="76200">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pPr algn="ctr"/>
              <a:endParaRPr lang="en-US" sz="2000"/>
            </a:p>
          </p:txBody>
        </p:sp>
      </p:grpSp>
      <p:grpSp>
        <p:nvGrpSpPr>
          <p:cNvPr id="3087" name="Group 15"/>
          <p:cNvGrpSpPr>
            <a:grpSpLocks/>
          </p:cNvGrpSpPr>
          <p:nvPr/>
        </p:nvGrpSpPr>
        <p:grpSpPr bwMode="auto">
          <a:xfrm>
            <a:off x="747713" y="3492500"/>
            <a:ext cx="715962" cy="774700"/>
            <a:chOff x="0" y="0"/>
            <a:chExt cx="488" cy="488"/>
          </a:xfrm>
        </p:grpSpPr>
        <p:pic>
          <p:nvPicPr>
            <p:cNvPr id="3100" name="Picture 1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8" y="48"/>
              <a:ext cx="400" cy="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3101" name="Oval 17"/>
            <p:cNvSpPr>
              <a:spLocks/>
            </p:cNvSpPr>
            <p:nvPr/>
          </p:nvSpPr>
          <p:spPr bwMode="auto">
            <a:xfrm>
              <a:off x="0" y="0"/>
              <a:ext cx="488" cy="488"/>
            </a:xfrm>
            <a:prstGeom prst="ellipse">
              <a:avLst/>
            </a:prstGeom>
            <a:noFill/>
            <a:ln w="76200">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pPr algn="ctr"/>
              <a:endParaRPr lang="en-US" sz="2000"/>
            </a:p>
          </p:txBody>
        </p:sp>
      </p:grpSp>
      <p:pic>
        <p:nvPicPr>
          <p:cNvPr id="3088" name="Picture 18"/>
          <p:cNvPicPr>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754313" y="2532063"/>
            <a:ext cx="574675"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3089" name="Rectangle 19"/>
          <p:cNvSpPr>
            <a:spLocks/>
          </p:cNvSpPr>
          <p:nvPr/>
        </p:nvSpPr>
        <p:spPr bwMode="auto">
          <a:xfrm>
            <a:off x="119063" y="365125"/>
            <a:ext cx="6891337"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spAutoFit/>
          </a:bodyPr>
          <a:lstStyle/>
          <a:p>
            <a:r>
              <a:rPr lang="en-GB" sz="4800"/>
              <a:t>You are free to:</a:t>
            </a:r>
          </a:p>
        </p:txBody>
      </p:sp>
      <p:sp>
        <p:nvSpPr>
          <p:cNvPr id="3090" name="Rectangle 20"/>
          <p:cNvSpPr>
            <a:spLocks/>
          </p:cNvSpPr>
          <p:nvPr/>
        </p:nvSpPr>
        <p:spPr bwMode="auto">
          <a:xfrm>
            <a:off x="3760788" y="1554163"/>
            <a:ext cx="36861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spAutoFit/>
          </a:bodyPr>
          <a:lstStyle/>
          <a:p>
            <a:r>
              <a:rPr lang="en-GB" sz="2000"/>
              <a:t>copy, share, adapt, or re-mix;</a:t>
            </a:r>
          </a:p>
        </p:txBody>
      </p:sp>
      <p:sp>
        <p:nvSpPr>
          <p:cNvPr id="3091" name="Rectangle 21"/>
          <p:cNvSpPr>
            <a:spLocks/>
          </p:cNvSpPr>
          <p:nvPr/>
        </p:nvSpPr>
        <p:spPr bwMode="auto">
          <a:xfrm>
            <a:off x="3760788" y="2595563"/>
            <a:ext cx="36401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spAutoFit/>
          </a:bodyPr>
          <a:lstStyle/>
          <a:p>
            <a:r>
              <a:rPr lang="en-GB" sz="2000"/>
              <a:t>photograph, film, or broadcast;</a:t>
            </a:r>
          </a:p>
        </p:txBody>
      </p:sp>
      <p:sp>
        <p:nvSpPr>
          <p:cNvPr id="3092" name="Rectangle 22"/>
          <p:cNvSpPr>
            <a:spLocks/>
          </p:cNvSpPr>
          <p:nvPr/>
        </p:nvSpPr>
        <p:spPr bwMode="auto">
          <a:xfrm>
            <a:off x="3760788" y="3725863"/>
            <a:ext cx="37782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spAutoFit/>
          </a:bodyPr>
          <a:lstStyle/>
          <a:p>
            <a:r>
              <a:rPr lang="en-GB" sz="2000"/>
              <a:t>blog, live-blog, or post video of</a:t>
            </a:r>
          </a:p>
        </p:txBody>
      </p:sp>
      <p:sp>
        <p:nvSpPr>
          <p:cNvPr id="3093" name="Rectangle 23"/>
          <p:cNvSpPr>
            <a:spLocks/>
          </p:cNvSpPr>
          <p:nvPr/>
        </p:nvSpPr>
        <p:spPr bwMode="auto">
          <a:xfrm>
            <a:off x="138113" y="4418013"/>
            <a:ext cx="8199437"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spAutoFit/>
          </a:bodyPr>
          <a:lstStyle/>
          <a:p>
            <a:r>
              <a:rPr lang="en-GB" sz="4400"/>
              <a:t>this presentation provided that:</a:t>
            </a:r>
          </a:p>
        </p:txBody>
      </p:sp>
      <p:pic>
        <p:nvPicPr>
          <p:cNvPr id="3094" name="Picture 2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49238" y="5265738"/>
            <a:ext cx="763587"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3095" name="Rectangle 25"/>
          <p:cNvSpPr>
            <a:spLocks/>
          </p:cNvSpPr>
          <p:nvPr/>
        </p:nvSpPr>
        <p:spPr bwMode="auto">
          <a:xfrm>
            <a:off x="1169988" y="5292725"/>
            <a:ext cx="6764337"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p>
            <a:pPr algn="just"/>
            <a:r>
              <a:rPr lang="en-GB" sz="2000"/>
              <a:t>You attribute the work to its author and respect the rights and licences associated with its components.</a:t>
            </a:r>
          </a:p>
        </p:txBody>
      </p:sp>
      <p:sp>
        <p:nvSpPr>
          <p:cNvPr id="3096" name="TextBox 31"/>
          <p:cNvSpPr txBox="1">
            <a:spLocks noChangeArrowheads="1"/>
          </p:cNvSpPr>
          <p:nvPr/>
        </p:nvSpPr>
        <p:spPr bwMode="auto">
          <a:xfrm>
            <a:off x="5260975" y="0"/>
            <a:ext cx="3883025" cy="4000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GB" sz="2000"/>
              <a:t>Idea from Cameron Neylon</a:t>
            </a:r>
          </a:p>
        </p:txBody>
      </p:sp>
      <p:sp>
        <p:nvSpPr>
          <p:cNvPr id="3097" name="AutoShape 29">
            <a:hlinkClick r:id="rId12"/>
          </p:cNvPr>
          <p:cNvSpPr>
            <a:spLocks noChangeArrowheads="1"/>
          </p:cNvSpPr>
          <p:nvPr/>
        </p:nvSpPr>
        <p:spPr bwMode="auto">
          <a:xfrm>
            <a:off x="8458200" y="127000"/>
            <a:ext cx="268288" cy="193675"/>
          </a:xfrm>
          <a:prstGeom prst="rightArrow">
            <a:avLst>
              <a:gd name="adj1" fmla="val 50000"/>
              <a:gd name="adj2" fmla="val 36703"/>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3098" name="TextBox 26"/>
          <p:cNvSpPr txBox="1">
            <a:spLocks noChangeArrowheads="1"/>
          </p:cNvSpPr>
          <p:nvPr/>
        </p:nvSpPr>
        <p:spPr bwMode="auto">
          <a:xfrm>
            <a:off x="376238" y="6211888"/>
            <a:ext cx="87058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GB" sz="1200"/>
              <a:t>Slide Concept by Cameron Neylon, who has waived all copyright and related or neighbouring rights. This slide only </a:t>
            </a:r>
            <a:r>
              <a:rPr lang="en-GB" sz="1200" b="1"/>
              <a:t>CCZero</a:t>
            </a:r>
            <a:r>
              <a:rPr lang="en-GB" sz="1200"/>
              <a:t>.</a:t>
            </a:r>
          </a:p>
          <a:p>
            <a:pPr eaLnBrk="1" hangingPunct="1"/>
            <a:r>
              <a:rPr lang="en-GB" sz="1200"/>
              <a:t>Social Media Icons adapted with permission from originals by Christopher Ross. Original images are available under GPL at:</a:t>
            </a:r>
          </a:p>
          <a:p>
            <a:pPr eaLnBrk="1" hangingPunct="1"/>
            <a:r>
              <a:rPr lang="en-GB" sz="1200" u="sng">
                <a:solidFill>
                  <a:srgbClr val="0000FF"/>
                </a:solidFill>
                <a:latin typeface="Consolas" pitchFamily="-65" charset="0"/>
              </a:rPr>
              <a:t>http://www.thisismyurl.com/free-downloads/15-free-speech-bubble-icons-for-popular-websites</a:t>
            </a:r>
            <a:r>
              <a:rPr lang="en-GB" sz="1200"/>
              <a:t> </a:t>
            </a:r>
          </a:p>
        </p:txBody>
      </p:sp>
      <p:sp>
        <p:nvSpPr>
          <p:cNvPr id="3099" name="AutoShape 29">
            <a:hlinkClick r:id="rId13"/>
          </p:cNvPr>
          <p:cNvSpPr>
            <a:spLocks noChangeArrowheads="1"/>
          </p:cNvSpPr>
          <p:nvPr/>
        </p:nvSpPr>
        <p:spPr bwMode="auto">
          <a:xfrm>
            <a:off x="8748713" y="127000"/>
            <a:ext cx="268287" cy="193675"/>
          </a:xfrm>
          <a:prstGeom prst="rightArrow">
            <a:avLst>
              <a:gd name="adj1" fmla="val 50000"/>
              <a:gd name="adj2" fmla="val 36703"/>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Opus </a:t>
            </a:r>
            <a:r>
              <a:rPr lang="en-GB" dirty="0" smtClean="0"/>
              <a:t>Repository</a:t>
            </a:r>
            <a:endParaRPr lang="en-GB" dirty="0"/>
          </a:p>
        </p:txBody>
      </p:sp>
      <p:sp>
        <p:nvSpPr>
          <p:cNvPr id="3" name="Text Placeholder 2"/>
          <p:cNvSpPr>
            <a:spLocks noGrp="1"/>
          </p:cNvSpPr>
          <p:nvPr>
            <p:ph type="body" idx="1"/>
          </p:nvPr>
        </p:nvSpPr>
        <p:spPr/>
        <p:txBody>
          <a:bodyPr/>
          <a:lstStyle/>
          <a:p>
            <a:r>
              <a:rPr lang="en-GB" dirty="0" smtClean="0"/>
              <a:t>Paper uploaded to Opus repository</a:t>
            </a:r>
            <a:endParaRPr lang="en-GB" dirty="0"/>
          </a:p>
        </p:txBody>
      </p:sp>
      <p:sp>
        <p:nvSpPr>
          <p:cNvPr id="4" name="Slide Number Placeholder 3"/>
          <p:cNvSpPr>
            <a:spLocks noGrp="1"/>
          </p:cNvSpPr>
          <p:nvPr>
            <p:ph type="sldNum" sz="quarter" idx="10"/>
          </p:nvPr>
        </p:nvSpPr>
        <p:spPr/>
        <p:txBody>
          <a:bodyPr/>
          <a:lstStyle/>
          <a:p>
            <a:pPr>
              <a:defRPr/>
            </a:pPr>
            <a:fld id="{F03B8294-793F-C24F-AF62-A2180A3A15AC}" type="slidenum">
              <a:rPr lang="en-US" smtClean="0"/>
              <a:pPr>
                <a:defRPr/>
              </a:pPr>
              <a:t>30</a:t>
            </a:fld>
            <a:endParaRPr lang="en-US"/>
          </a:p>
        </p:txBody>
      </p:sp>
      <p:sp>
        <p:nvSpPr>
          <p:cNvPr id="6" name="TextBox 5">
            <a:hlinkClick r:id="rId3"/>
          </p:cNvPr>
          <p:cNvSpPr txBox="1"/>
          <p:nvPr/>
        </p:nvSpPr>
        <p:spPr>
          <a:xfrm>
            <a:off x="4867836" y="6340182"/>
            <a:ext cx="4153701" cy="461665"/>
          </a:xfrm>
          <a:prstGeom prst="rect">
            <a:avLst/>
          </a:prstGeom>
          <a:noFill/>
        </p:spPr>
        <p:txBody>
          <a:bodyPr wrap="none" rtlCol="0">
            <a:spAutoFit/>
          </a:bodyPr>
          <a:lstStyle/>
          <a:p>
            <a:r>
              <a:rPr lang="en-GB" dirty="0"/>
              <a:t>http://</a:t>
            </a:r>
            <a:r>
              <a:rPr lang="en-GB" dirty="0" smtClean="0"/>
              <a:t>opus.bath.ac.uk/29190</a:t>
            </a:r>
            <a:r>
              <a:rPr lang="en-GB" dirty="0"/>
              <a:t>/</a:t>
            </a: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4683" y="814910"/>
            <a:ext cx="7906854" cy="5525272"/>
          </a:xfrm>
          <a:prstGeom prst="rect">
            <a:avLst/>
          </a:prstGeom>
        </p:spPr>
      </p:pic>
      <p:sp>
        <p:nvSpPr>
          <p:cNvPr id="8" name="AutoShape 29">
            <a:hlinkClick r:id="rId3"/>
          </p:cNvPr>
          <p:cNvSpPr>
            <a:spLocks noChangeArrowheads="1"/>
          </p:cNvSpPr>
          <p:nvPr/>
        </p:nvSpPr>
        <p:spPr bwMode="auto">
          <a:xfrm>
            <a:off x="8724674" y="2310140"/>
            <a:ext cx="296863" cy="227012"/>
          </a:xfrm>
          <a:prstGeom prst="rightArrow">
            <a:avLst>
              <a:gd name="adj1" fmla="val 50000"/>
              <a:gd name="adj2" fmla="val 37015"/>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p>
        </p:txBody>
      </p:sp>
      <p:sp>
        <p:nvSpPr>
          <p:cNvPr id="9" name="TextBox 8">
            <a:hlinkClick r:id="rId3"/>
          </p:cNvPr>
          <p:cNvSpPr txBox="1"/>
          <p:nvPr/>
        </p:nvSpPr>
        <p:spPr>
          <a:xfrm>
            <a:off x="0" y="5016743"/>
            <a:ext cx="3218330" cy="1785104"/>
          </a:xfrm>
          <a:prstGeom prst="rect">
            <a:avLst/>
          </a:prstGeom>
          <a:solidFill>
            <a:schemeClr val="bg1"/>
          </a:solidFill>
          <a:ln>
            <a:solidFill>
              <a:schemeClr val="tx1"/>
            </a:solidFill>
          </a:ln>
        </p:spPr>
        <p:txBody>
          <a:bodyPr wrap="square" rtlCol="0">
            <a:spAutoFit/>
          </a:bodyPr>
          <a:lstStyle/>
          <a:p>
            <a:r>
              <a:rPr lang="en-GB" sz="2200" dirty="0" smtClean="0"/>
              <a:t>Note lack of social features for repository: no </a:t>
            </a:r>
            <a:r>
              <a:rPr lang="en-GB" sz="2200" dirty="0"/>
              <a:t>discussions, metrics for sharing </a:t>
            </a:r>
            <a:r>
              <a:rPr lang="en-GB" sz="2200" dirty="0" smtClean="0"/>
              <a:t>or ability to embed content</a:t>
            </a:r>
            <a:endParaRPr lang="en-GB" sz="2200" dirty="0"/>
          </a:p>
        </p:txBody>
      </p:sp>
    </p:spTree>
    <p:extLst>
      <p:ext uri="{BB962C8B-B14F-4D97-AF65-F5344CB8AC3E}">
        <p14:creationId xmlns:p14="http://schemas.microsoft.com/office/powerpoint/2010/main" val="1906744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8772" y="97452"/>
            <a:ext cx="6886522" cy="503184"/>
          </a:xfrm>
        </p:spPr>
        <p:txBody>
          <a:bodyPr/>
          <a:lstStyle/>
          <a:p>
            <a:r>
              <a:rPr lang="en-GB" sz="3600" dirty="0" smtClean="0"/>
              <a:t>Slideshare</a:t>
            </a:r>
            <a:endParaRPr lang="en-GB" sz="3600" dirty="0"/>
          </a:p>
        </p:txBody>
      </p:sp>
      <p:sp>
        <p:nvSpPr>
          <p:cNvPr id="3" name="Text Placeholder 2"/>
          <p:cNvSpPr>
            <a:spLocks noGrp="1"/>
          </p:cNvSpPr>
          <p:nvPr>
            <p:ph type="body" idx="1"/>
          </p:nvPr>
        </p:nvSpPr>
        <p:spPr>
          <a:xfrm>
            <a:off x="1149789" y="6198669"/>
            <a:ext cx="7785981" cy="519002"/>
          </a:xfrm>
        </p:spPr>
        <p:txBody>
          <a:bodyPr/>
          <a:lstStyle/>
          <a:p>
            <a:r>
              <a:rPr lang="en-GB" dirty="0" smtClean="0"/>
              <a:t>Metadata provided to give context to slides</a:t>
            </a:r>
            <a:endParaRPr lang="en-GB" dirty="0"/>
          </a:p>
        </p:txBody>
      </p:sp>
      <p:sp>
        <p:nvSpPr>
          <p:cNvPr id="4" name="Slide Number Placeholder 3"/>
          <p:cNvSpPr>
            <a:spLocks noGrp="1"/>
          </p:cNvSpPr>
          <p:nvPr>
            <p:ph type="sldNum" sz="quarter" idx="10"/>
          </p:nvPr>
        </p:nvSpPr>
        <p:spPr/>
        <p:txBody>
          <a:bodyPr/>
          <a:lstStyle/>
          <a:p>
            <a:pPr>
              <a:defRPr/>
            </a:pPr>
            <a:fld id="{BDEC4FD4-707E-4E4E-B68A-DCD8601E01D0}" type="slidenum">
              <a:rPr lang="en-US" altLang="en-US" smtClean="0"/>
              <a:pPr>
                <a:defRPr/>
              </a:pPr>
              <a:t>31</a:t>
            </a:fld>
            <a:endParaRPr lang="en-US" altLang="en-US"/>
          </a:p>
        </p:txBody>
      </p:sp>
      <p:sp>
        <p:nvSpPr>
          <p:cNvPr id="6" name="AutoShape 29">
            <a:hlinkClick r:id="rId3"/>
          </p:cNvPr>
          <p:cNvSpPr>
            <a:spLocks noChangeArrowheads="1"/>
          </p:cNvSpPr>
          <p:nvPr/>
        </p:nvSpPr>
        <p:spPr bwMode="auto">
          <a:xfrm>
            <a:off x="8115352" y="5885246"/>
            <a:ext cx="296863" cy="227012"/>
          </a:xfrm>
          <a:prstGeom prst="rightArrow">
            <a:avLst>
              <a:gd name="adj1" fmla="val 50000"/>
              <a:gd name="adj2" fmla="val 37015"/>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4987" y="840042"/>
            <a:ext cx="8869013" cy="5715798"/>
          </a:xfrm>
          <a:prstGeom prst="rect">
            <a:avLst/>
          </a:prstGeom>
        </p:spPr>
      </p:pic>
      <p:sp>
        <p:nvSpPr>
          <p:cNvPr id="8" name="Rectangle 7"/>
          <p:cNvSpPr/>
          <p:nvPr/>
        </p:nvSpPr>
        <p:spPr>
          <a:xfrm>
            <a:off x="6554226" y="927783"/>
            <a:ext cx="2589774" cy="2062103"/>
          </a:xfrm>
          <a:prstGeom prst="rect">
            <a:avLst/>
          </a:prstGeom>
          <a:solidFill>
            <a:schemeClr val="bg1"/>
          </a:solidFill>
          <a:ln>
            <a:solidFill>
              <a:schemeClr val="tx1"/>
            </a:solidFill>
          </a:ln>
        </p:spPr>
        <p:txBody>
          <a:bodyPr wrap="square">
            <a:spAutoFit/>
          </a:bodyPr>
          <a:lstStyle/>
          <a:p>
            <a:r>
              <a:rPr lang="en-GB" sz="1600" dirty="0" smtClean="0"/>
              <a:t>Note:</a:t>
            </a:r>
          </a:p>
          <a:p>
            <a:pPr marL="358775" lvl="1" indent="-198438">
              <a:buClr>
                <a:schemeClr val="accent6"/>
              </a:buClr>
              <a:buFont typeface="Arial" pitchFamily="34" charset="0"/>
              <a:buChar char="•"/>
            </a:pPr>
            <a:r>
              <a:rPr lang="en-GB" sz="1600" dirty="0" smtClean="0"/>
              <a:t>Sharing icons</a:t>
            </a:r>
          </a:p>
          <a:p>
            <a:pPr marL="358775" lvl="1" indent="-198438">
              <a:buClr>
                <a:schemeClr val="accent6"/>
              </a:buClr>
              <a:buFont typeface="Arial" pitchFamily="34" charset="0"/>
              <a:buChar char="•"/>
            </a:pPr>
            <a:r>
              <a:rPr lang="en-GB" sz="1600" dirty="0" smtClean="0"/>
              <a:t>Discussion </a:t>
            </a:r>
            <a:br>
              <a:rPr lang="en-GB" sz="1600" dirty="0" smtClean="0"/>
            </a:br>
            <a:r>
              <a:rPr lang="en-GB" sz="1600" dirty="0" smtClean="0"/>
              <a:t>(not shown)</a:t>
            </a:r>
          </a:p>
          <a:p>
            <a:pPr marL="358775" lvl="1" indent="-198438">
              <a:buClr>
                <a:schemeClr val="accent6"/>
              </a:buClr>
              <a:buFont typeface="Arial" pitchFamily="34" charset="0"/>
              <a:buChar char="•"/>
            </a:pPr>
            <a:r>
              <a:rPr lang="en-GB" sz="1600" dirty="0" smtClean="0"/>
              <a:t>Related content</a:t>
            </a:r>
          </a:p>
          <a:p>
            <a:pPr marL="358775" lvl="1" indent="-198438">
              <a:buClr>
                <a:schemeClr val="accent6"/>
              </a:buClr>
              <a:buFont typeface="Arial" pitchFamily="34" charset="0"/>
              <a:buChar char="•"/>
            </a:pPr>
            <a:r>
              <a:rPr lang="en-GB" sz="1600" dirty="0" smtClean="0"/>
              <a:t>Metrics</a:t>
            </a:r>
          </a:p>
          <a:p>
            <a:pPr marL="358775" lvl="1" indent="-198438">
              <a:buClr>
                <a:schemeClr val="accent6"/>
              </a:buClr>
              <a:buFont typeface="Arial" pitchFamily="34" charset="0"/>
              <a:buChar char="•"/>
            </a:pPr>
            <a:r>
              <a:rPr lang="en-GB" sz="1600" dirty="0" err="1" smtClean="0"/>
              <a:t>Embedability</a:t>
            </a:r>
            <a:r>
              <a:rPr lang="en-GB" sz="1600" dirty="0" smtClean="0"/>
              <a:t> </a:t>
            </a:r>
            <a:br>
              <a:rPr lang="en-GB" sz="1600" dirty="0" smtClean="0"/>
            </a:br>
            <a:r>
              <a:rPr lang="en-GB" sz="1600" dirty="0" smtClean="0"/>
              <a:t>(not shown)</a:t>
            </a:r>
          </a:p>
        </p:txBody>
      </p:sp>
      <p:sp>
        <p:nvSpPr>
          <p:cNvPr id="9" name="AutoShape 29">
            <a:hlinkClick r:id="rId3"/>
          </p:cNvPr>
          <p:cNvSpPr>
            <a:spLocks noChangeArrowheads="1"/>
          </p:cNvSpPr>
          <p:nvPr/>
        </p:nvSpPr>
        <p:spPr bwMode="auto">
          <a:xfrm>
            <a:off x="6257363" y="6254610"/>
            <a:ext cx="296863" cy="227012"/>
          </a:xfrm>
          <a:prstGeom prst="rightArrow">
            <a:avLst>
              <a:gd name="adj1" fmla="val 50000"/>
              <a:gd name="adj2" fmla="val 37015"/>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p>
        </p:txBody>
      </p:sp>
      <p:cxnSp>
        <p:nvCxnSpPr>
          <p:cNvPr id="11" name="Straight Arrow Connector 10"/>
          <p:cNvCxnSpPr/>
          <p:nvPr/>
        </p:nvCxnSpPr>
        <p:spPr bwMode="auto">
          <a:xfrm flipH="1" flipV="1">
            <a:off x="1013012" y="1335741"/>
            <a:ext cx="5728447" cy="8965"/>
          </a:xfrm>
          <a:prstGeom prst="straightConnector1">
            <a:avLst/>
          </a:prstGeom>
          <a:solidFill>
            <a:schemeClr val="accent1"/>
          </a:solidFill>
          <a:ln w="12700" cap="flat" cmpd="sng" algn="ctr">
            <a:solidFill>
              <a:schemeClr val="tx1"/>
            </a:solidFill>
            <a:prstDash val="solid"/>
            <a:round/>
            <a:headEnd type="none" w="sm" len="sm"/>
            <a:tailEnd type="arrow"/>
          </a:ln>
          <a:effectLst/>
        </p:spPr>
      </p:cxnSp>
      <p:cxnSp>
        <p:nvCxnSpPr>
          <p:cNvPr id="13" name="Straight Arrow Connector 12"/>
          <p:cNvCxnSpPr/>
          <p:nvPr/>
        </p:nvCxnSpPr>
        <p:spPr bwMode="auto">
          <a:xfrm>
            <a:off x="8196034" y="2169459"/>
            <a:ext cx="0" cy="1102659"/>
          </a:xfrm>
          <a:prstGeom prst="straightConnector1">
            <a:avLst/>
          </a:prstGeom>
          <a:solidFill>
            <a:schemeClr val="accent1"/>
          </a:solidFill>
          <a:ln w="12700" cap="flat" cmpd="sng" algn="ctr">
            <a:solidFill>
              <a:schemeClr val="tx1"/>
            </a:solidFill>
            <a:prstDash val="solid"/>
            <a:round/>
            <a:headEnd type="none" w="sm" len="sm"/>
            <a:tailEnd type="arrow"/>
          </a:ln>
          <a:effectLst/>
        </p:spPr>
      </p:cxnSp>
      <p:cxnSp>
        <p:nvCxnSpPr>
          <p:cNvPr id="15" name="Straight Arrow Connector 14"/>
          <p:cNvCxnSpPr/>
          <p:nvPr/>
        </p:nvCxnSpPr>
        <p:spPr bwMode="auto">
          <a:xfrm flipH="1">
            <a:off x="6257363" y="2348753"/>
            <a:ext cx="484096" cy="3397623"/>
          </a:xfrm>
          <a:prstGeom prst="straightConnector1">
            <a:avLst/>
          </a:prstGeom>
          <a:solidFill>
            <a:schemeClr val="accent1"/>
          </a:solidFill>
          <a:ln w="12700" cap="flat" cmpd="sng" algn="ctr">
            <a:solidFill>
              <a:schemeClr val="tx1"/>
            </a:solidFill>
            <a:prstDash val="solid"/>
            <a:round/>
            <a:headEnd type="none" w="sm" len="sm"/>
            <a:tailEnd type="arrow"/>
          </a:ln>
          <a:effectLst/>
        </p:spPr>
      </p:cxnSp>
    </p:spTree>
    <p:extLst>
      <p:ext uri="{BB962C8B-B14F-4D97-AF65-F5344CB8AC3E}">
        <p14:creationId xmlns:p14="http://schemas.microsoft.com/office/powerpoint/2010/main" val="142750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Text Placeholder 2"/>
          <p:cNvSpPr>
            <a:spLocks noGrp="1"/>
          </p:cNvSpPr>
          <p:nvPr>
            <p:ph type="body" idx="1"/>
          </p:nvPr>
        </p:nvSpPr>
        <p:spPr>
          <a:xfrm>
            <a:off x="1149789" y="6250673"/>
            <a:ext cx="7785981" cy="466998"/>
          </a:xfrm>
        </p:spPr>
        <p:txBody>
          <a:bodyPr/>
          <a:lstStyle/>
          <a:p>
            <a:r>
              <a:rPr lang="en-GB" dirty="0" smtClean="0"/>
              <a:t>Final slide provides (active) links to related work</a:t>
            </a:r>
            <a:endParaRPr lang="en-GB" dirty="0"/>
          </a:p>
        </p:txBody>
      </p:sp>
      <p:sp>
        <p:nvSpPr>
          <p:cNvPr id="4" name="Slide Number Placeholder 3"/>
          <p:cNvSpPr>
            <a:spLocks noGrp="1"/>
          </p:cNvSpPr>
          <p:nvPr>
            <p:ph type="sldNum" sz="quarter" idx="10"/>
          </p:nvPr>
        </p:nvSpPr>
        <p:spPr/>
        <p:txBody>
          <a:bodyPr/>
          <a:lstStyle/>
          <a:p>
            <a:pPr>
              <a:defRPr/>
            </a:pPr>
            <a:fld id="{F03B8294-793F-C24F-AF62-A2180A3A15AC}" type="slidenum">
              <a:rPr lang="en-US" smtClean="0"/>
              <a:pPr>
                <a:defRPr/>
              </a:pPr>
              <a:t>32</a:t>
            </a:fld>
            <a:endParaRPr lang="en-US"/>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4174" y="86627"/>
            <a:ext cx="7973561" cy="6067793"/>
          </a:xfrm>
          <a:prstGeom prst="rect">
            <a:avLst/>
          </a:prstGeom>
        </p:spPr>
      </p:pic>
      <p:sp>
        <p:nvSpPr>
          <p:cNvPr id="7" name="Oval 6"/>
          <p:cNvSpPr/>
          <p:nvPr/>
        </p:nvSpPr>
        <p:spPr bwMode="auto">
          <a:xfrm>
            <a:off x="8942938" y="77002"/>
            <a:ext cx="104809" cy="104809"/>
          </a:xfrm>
          <a:prstGeom prst="ellipse">
            <a:avLst/>
          </a:prstGeom>
          <a:solidFill>
            <a:schemeClr val="bg1">
              <a:lumMod val="85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110581772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Capture Statistics</a:t>
            </a:r>
            <a:endParaRPr lang="en-GB" dirty="0"/>
          </a:p>
        </p:txBody>
      </p:sp>
      <p:sp>
        <p:nvSpPr>
          <p:cNvPr id="3" name="Text Placeholder 2"/>
          <p:cNvSpPr>
            <a:spLocks noGrp="1"/>
          </p:cNvSpPr>
          <p:nvPr>
            <p:ph type="body" idx="1"/>
          </p:nvPr>
        </p:nvSpPr>
        <p:spPr>
          <a:xfrm>
            <a:off x="6424673" y="817010"/>
            <a:ext cx="2719327" cy="3423296"/>
          </a:xfrm>
        </p:spPr>
        <p:txBody>
          <a:bodyPr/>
          <a:lstStyle/>
          <a:p>
            <a:r>
              <a:rPr lang="en-GB" sz="2400" dirty="0" smtClean="0"/>
              <a:t>On 18 Apr 12:</a:t>
            </a:r>
            <a:endParaRPr lang="en-GB" sz="2400" dirty="0"/>
          </a:p>
          <a:p>
            <a:pPr marL="273050" lvl="1" indent="-185738">
              <a:buFont typeface="Arial" pitchFamily="34" charset="0"/>
              <a:buChar char="•"/>
            </a:pPr>
            <a:r>
              <a:rPr lang="en-GB" sz="2400" dirty="0" smtClean="0"/>
              <a:t>1,391 views on Slideshare</a:t>
            </a:r>
          </a:p>
          <a:p>
            <a:pPr marL="273050" lvl="1" indent="-185738">
              <a:buFont typeface="Arial" pitchFamily="34" charset="0"/>
              <a:buChar char="•"/>
            </a:pPr>
            <a:r>
              <a:rPr lang="en-GB" sz="2400" dirty="0" smtClean="0"/>
              <a:t>Other slides had 3 and 311 views </a:t>
            </a:r>
          </a:p>
          <a:p>
            <a:r>
              <a:rPr lang="en-GB" sz="2400" dirty="0" smtClean="0"/>
              <a:t>By 12 Jun 13:</a:t>
            </a:r>
          </a:p>
          <a:p>
            <a:pPr marL="273050" lvl="2" indent="-185738">
              <a:spcBef>
                <a:spcPts val="0"/>
              </a:spcBef>
              <a:buFont typeface="Arial" pitchFamily="34" charset="0"/>
              <a:buChar char="•"/>
            </a:pPr>
            <a:r>
              <a:rPr lang="en-GB" sz="2200" dirty="0" smtClean="0"/>
              <a:t>9,080 </a:t>
            </a:r>
            <a:r>
              <a:rPr lang="en-GB" sz="2200" dirty="0"/>
              <a:t>views on Slideshare</a:t>
            </a:r>
          </a:p>
          <a:p>
            <a:endParaRPr lang="en-GB" sz="2400" dirty="0" smtClean="0"/>
          </a:p>
        </p:txBody>
      </p:sp>
      <p:sp>
        <p:nvSpPr>
          <p:cNvPr id="4" name="Slide Number Placeholder 3"/>
          <p:cNvSpPr>
            <a:spLocks noGrp="1"/>
          </p:cNvSpPr>
          <p:nvPr>
            <p:ph type="sldNum" sz="quarter" idx="10"/>
          </p:nvPr>
        </p:nvSpPr>
        <p:spPr/>
        <p:txBody>
          <a:bodyPr/>
          <a:lstStyle/>
          <a:p>
            <a:pPr>
              <a:defRPr/>
            </a:pPr>
            <a:fld id="{F03B8294-793F-C24F-AF62-A2180A3A15AC}" type="slidenum">
              <a:rPr lang="en-US" smtClean="0"/>
              <a:pPr>
                <a:defRPr/>
              </a:pPr>
              <a:t>33</a:t>
            </a:fld>
            <a:endParaRPr lang="en-US"/>
          </a:p>
        </p:txBody>
      </p:sp>
      <p:sp>
        <p:nvSpPr>
          <p:cNvPr id="5" name="TextBox 4"/>
          <p:cNvSpPr txBox="1"/>
          <p:nvPr/>
        </p:nvSpPr>
        <p:spPr>
          <a:xfrm>
            <a:off x="6549930" y="4733089"/>
            <a:ext cx="2401594" cy="1631216"/>
          </a:xfrm>
          <a:prstGeom prst="rect">
            <a:avLst/>
          </a:prstGeom>
          <a:solidFill>
            <a:schemeClr val="bg1"/>
          </a:solidFill>
          <a:ln>
            <a:solidFill>
              <a:schemeClr val="tx1"/>
            </a:solidFill>
          </a:ln>
        </p:spPr>
        <p:txBody>
          <a:bodyPr wrap="square" rtlCol="0">
            <a:spAutoFit/>
          </a:bodyPr>
          <a:lstStyle/>
          <a:p>
            <a:r>
              <a:rPr lang="en-GB" sz="2000" dirty="0" smtClean="0"/>
              <a:t>“</a:t>
            </a:r>
            <a:r>
              <a:rPr lang="en-GB" sz="2000" i="1" dirty="0" smtClean="0"/>
              <a:t>Lies, damned lies &amp; statistics</a:t>
            </a:r>
            <a:r>
              <a:rPr lang="en-GB" sz="2000" dirty="0" smtClean="0"/>
              <a:t>” – but my third most downloaded paper in 2012</a:t>
            </a:r>
            <a:endParaRPr lang="en-GB" sz="2000" dirty="0"/>
          </a:p>
        </p:txBody>
      </p:sp>
      <p:sp>
        <p:nvSpPr>
          <p:cNvPr id="8" name="AutoShape 29">
            <a:hlinkClick r:id="rId3"/>
          </p:cNvPr>
          <p:cNvSpPr>
            <a:spLocks noChangeArrowheads="1"/>
          </p:cNvSpPr>
          <p:nvPr/>
        </p:nvSpPr>
        <p:spPr bwMode="auto">
          <a:xfrm>
            <a:off x="7602295" y="6041576"/>
            <a:ext cx="296863" cy="227012"/>
          </a:xfrm>
          <a:prstGeom prst="rightArrow">
            <a:avLst>
              <a:gd name="adj1" fmla="val 50000"/>
              <a:gd name="adj2" fmla="val 37015"/>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p>
        </p:txBody>
      </p:sp>
      <p:pic>
        <p:nvPicPr>
          <p:cNvPr id="9" name="Picture 8"/>
          <p:cNvPicPr>
            <a:picLocks noChangeAspect="1"/>
          </p:cNvPicPr>
          <p:nvPr/>
        </p:nvPicPr>
        <p:blipFill rotWithShape="1">
          <a:blip r:embed="rId4">
            <a:extLst>
              <a:ext uri="{28A0092B-C50C-407E-A947-70E740481C1C}">
                <a14:useLocalDpi xmlns:a14="http://schemas.microsoft.com/office/drawing/2010/main" val="0"/>
              </a:ext>
            </a:extLst>
          </a:blip>
          <a:srcRect t="-1" r="29265" b="-6651"/>
          <a:stretch/>
        </p:blipFill>
        <p:spPr>
          <a:xfrm>
            <a:off x="82511" y="762012"/>
            <a:ext cx="6273465" cy="6095987"/>
          </a:xfrm>
          <a:prstGeom prst="rect">
            <a:avLst/>
          </a:prstGeom>
        </p:spPr>
      </p:pic>
      <p:sp>
        <p:nvSpPr>
          <p:cNvPr id="6" name="Oval 5"/>
          <p:cNvSpPr/>
          <p:nvPr/>
        </p:nvSpPr>
        <p:spPr>
          <a:xfrm>
            <a:off x="5656188" y="5605039"/>
            <a:ext cx="768485" cy="34046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229308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Topsy</a:t>
            </a:r>
            <a:r>
              <a:rPr lang="en-GB" dirty="0" smtClean="0"/>
              <a:t> and Event Hashtag</a:t>
            </a:r>
            <a:endParaRPr lang="en-GB" dirty="0"/>
          </a:p>
        </p:txBody>
      </p:sp>
      <p:sp>
        <p:nvSpPr>
          <p:cNvPr id="4" name="Slide Number Placeholder 3"/>
          <p:cNvSpPr>
            <a:spLocks noGrp="1"/>
          </p:cNvSpPr>
          <p:nvPr>
            <p:ph type="sldNum" sz="quarter" idx="10"/>
          </p:nvPr>
        </p:nvSpPr>
        <p:spPr/>
        <p:txBody>
          <a:bodyPr/>
          <a:lstStyle/>
          <a:p>
            <a:pPr>
              <a:defRPr/>
            </a:pPr>
            <a:fld id="{F03B8294-793F-C24F-AF62-A2180A3A15AC}" type="slidenum">
              <a:rPr lang="en-US" smtClean="0"/>
              <a:pPr>
                <a:defRPr/>
              </a:pPr>
              <a:t>34</a:t>
            </a:fld>
            <a:endParaRPr lang="en-US"/>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9399" y="0"/>
            <a:ext cx="8605202" cy="6858000"/>
          </a:xfrm>
          <a:prstGeom prst="rect">
            <a:avLst/>
          </a:prstGeom>
        </p:spPr>
      </p:pic>
      <p:sp>
        <p:nvSpPr>
          <p:cNvPr id="6" name="Oval 5"/>
          <p:cNvSpPr/>
          <p:nvPr/>
        </p:nvSpPr>
        <p:spPr>
          <a:xfrm>
            <a:off x="4715764" y="3560322"/>
            <a:ext cx="972766" cy="33074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AutoShape 29">
            <a:hlinkClick r:id="rId4"/>
          </p:cNvPr>
          <p:cNvSpPr>
            <a:spLocks noChangeArrowheads="1"/>
          </p:cNvSpPr>
          <p:nvPr/>
        </p:nvSpPr>
        <p:spPr bwMode="auto">
          <a:xfrm>
            <a:off x="7487822" y="108895"/>
            <a:ext cx="296863" cy="227012"/>
          </a:xfrm>
          <a:prstGeom prst="rightArrow">
            <a:avLst>
              <a:gd name="adj1" fmla="val 50000"/>
              <a:gd name="adj2" fmla="val 37015"/>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p>
        </p:txBody>
      </p:sp>
      <p:sp>
        <p:nvSpPr>
          <p:cNvPr id="3" name="Text Placeholder 2"/>
          <p:cNvSpPr>
            <a:spLocks noGrp="1"/>
          </p:cNvSpPr>
          <p:nvPr>
            <p:ph type="body" idx="1"/>
          </p:nvPr>
        </p:nvSpPr>
        <p:spPr>
          <a:xfrm>
            <a:off x="6626460" y="4766553"/>
            <a:ext cx="2371626" cy="1031132"/>
          </a:xfrm>
          <a:solidFill>
            <a:schemeClr val="bg1"/>
          </a:solidFill>
          <a:ln>
            <a:solidFill>
              <a:schemeClr val="tx1"/>
            </a:solidFill>
          </a:ln>
        </p:spPr>
        <p:txBody>
          <a:bodyPr/>
          <a:lstStyle/>
          <a:p>
            <a:r>
              <a:rPr lang="en-GB" sz="2000" dirty="0" smtClean="0"/>
              <a:t>Buzz around </a:t>
            </a:r>
            <a:r>
              <a:rPr lang="en-GB" sz="2000" b="1" dirty="0" smtClean="0"/>
              <a:t>event hashtag</a:t>
            </a:r>
            <a:r>
              <a:rPr lang="en-GB" sz="2000" dirty="0" smtClean="0"/>
              <a:t> captured by </a:t>
            </a:r>
            <a:r>
              <a:rPr lang="en-GB" sz="2000" dirty="0" err="1" smtClean="0"/>
              <a:t>Topsy</a:t>
            </a:r>
            <a:endParaRPr lang="en-GB" sz="2000" dirty="0"/>
          </a:p>
        </p:txBody>
      </p:sp>
    </p:spTree>
    <p:extLst>
      <p:ext uri="{BB962C8B-B14F-4D97-AF65-F5344CB8AC3E}">
        <p14:creationId xmlns:p14="http://schemas.microsoft.com/office/powerpoint/2010/main" val="194621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8771" y="97451"/>
            <a:ext cx="7918601" cy="681148"/>
          </a:xfrm>
        </p:spPr>
        <p:txBody>
          <a:bodyPr/>
          <a:lstStyle/>
          <a:p>
            <a:r>
              <a:rPr lang="en-GB" sz="3600" dirty="0" err="1" smtClean="0"/>
              <a:t>Topsy</a:t>
            </a:r>
            <a:r>
              <a:rPr lang="en-GB" sz="3600" dirty="0" smtClean="0"/>
              <a:t> &amp; Discussion About Slides</a:t>
            </a:r>
            <a:endParaRPr lang="en-GB" sz="3600" dirty="0"/>
          </a:p>
        </p:txBody>
      </p:sp>
      <p:sp>
        <p:nvSpPr>
          <p:cNvPr id="4" name="Slide Number Placeholder 3"/>
          <p:cNvSpPr>
            <a:spLocks noGrp="1"/>
          </p:cNvSpPr>
          <p:nvPr>
            <p:ph type="sldNum" sz="quarter" idx="10"/>
          </p:nvPr>
        </p:nvSpPr>
        <p:spPr/>
        <p:txBody>
          <a:bodyPr/>
          <a:lstStyle/>
          <a:p>
            <a:pPr>
              <a:defRPr/>
            </a:pPr>
            <a:fld id="{F03B8294-793F-C24F-AF62-A2180A3A15AC}" type="slidenum">
              <a:rPr lang="en-US" smtClean="0"/>
              <a:pPr>
                <a:defRPr/>
              </a:pPr>
              <a:t>35</a:t>
            </a:fld>
            <a:endParaRPr lang="en-US"/>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6198" t="-7226" b="-7226"/>
          <a:stretch/>
        </p:blipFill>
        <p:spPr>
          <a:xfrm>
            <a:off x="0" y="-4482"/>
            <a:ext cx="8639743" cy="6858000"/>
          </a:xfrm>
          <a:prstGeom prst="rect">
            <a:avLst/>
          </a:prstGeom>
          <a:solidFill>
            <a:schemeClr val="bg1"/>
          </a:solidFill>
        </p:spPr>
      </p:pic>
      <p:sp>
        <p:nvSpPr>
          <p:cNvPr id="7" name="Oval 6"/>
          <p:cNvSpPr/>
          <p:nvPr/>
        </p:nvSpPr>
        <p:spPr>
          <a:xfrm>
            <a:off x="865658" y="1731522"/>
            <a:ext cx="1088269" cy="46303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AutoShape 29">
            <a:hlinkClick r:id="rId4"/>
          </p:cNvPr>
          <p:cNvSpPr>
            <a:spLocks noChangeArrowheads="1"/>
          </p:cNvSpPr>
          <p:nvPr/>
        </p:nvSpPr>
        <p:spPr bwMode="auto">
          <a:xfrm>
            <a:off x="7809903" y="610918"/>
            <a:ext cx="296863" cy="227012"/>
          </a:xfrm>
          <a:prstGeom prst="rightArrow">
            <a:avLst>
              <a:gd name="adj1" fmla="val 50000"/>
              <a:gd name="adj2" fmla="val 37015"/>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p>
        </p:txBody>
      </p:sp>
      <p:sp>
        <p:nvSpPr>
          <p:cNvPr id="3" name="Text Placeholder 2"/>
          <p:cNvSpPr>
            <a:spLocks noGrp="1"/>
          </p:cNvSpPr>
          <p:nvPr>
            <p:ph type="body" idx="1"/>
          </p:nvPr>
        </p:nvSpPr>
        <p:spPr>
          <a:xfrm>
            <a:off x="5865778" y="2679972"/>
            <a:ext cx="3113001" cy="758756"/>
          </a:xfrm>
          <a:solidFill>
            <a:schemeClr val="bg1"/>
          </a:solidFill>
          <a:ln>
            <a:solidFill>
              <a:schemeClr val="tx1"/>
            </a:solidFill>
          </a:ln>
        </p:spPr>
        <p:txBody>
          <a:bodyPr/>
          <a:lstStyle/>
          <a:p>
            <a:r>
              <a:rPr lang="en-GB" sz="2000" dirty="0" err="1" smtClean="0"/>
              <a:t>Topsy</a:t>
            </a:r>
            <a:r>
              <a:rPr lang="en-GB" sz="2000" dirty="0" smtClean="0"/>
              <a:t> recorded discussions about </a:t>
            </a:r>
            <a:r>
              <a:rPr lang="en-GB" sz="2000" b="1" dirty="0" smtClean="0"/>
              <a:t>slides</a:t>
            </a:r>
            <a:endParaRPr lang="en-GB" sz="2000" b="1" dirty="0"/>
          </a:p>
        </p:txBody>
      </p:sp>
      <p:sp>
        <p:nvSpPr>
          <p:cNvPr id="5" name="TextBox 4"/>
          <p:cNvSpPr txBox="1"/>
          <p:nvPr/>
        </p:nvSpPr>
        <p:spPr>
          <a:xfrm>
            <a:off x="83015" y="5127812"/>
            <a:ext cx="2122303" cy="1323439"/>
          </a:xfrm>
          <a:prstGeom prst="rect">
            <a:avLst/>
          </a:prstGeom>
          <a:solidFill>
            <a:schemeClr val="bg1"/>
          </a:solidFill>
        </p:spPr>
        <p:txBody>
          <a:bodyPr wrap="square" rtlCol="0">
            <a:spAutoFit/>
          </a:bodyPr>
          <a:lstStyle/>
          <a:p>
            <a:r>
              <a:rPr lang="en-GB" sz="2000" dirty="0" smtClean="0"/>
              <a:t>Twitter names suggest accessibility interests</a:t>
            </a:r>
            <a:endParaRPr lang="en-GB" sz="2000" dirty="0"/>
          </a:p>
        </p:txBody>
      </p:sp>
      <p:cxnSp>
        <p:nvCxnSpPr>
          <p:cNvPr id="10" name="Straight Arrow Connector 9"/>
          <p:cNvCxnSpPr/>
          <p:nvPr/>
        </p:nvCxnSpPr>
        <p:spPr bwMode="auto">
          <a:xfrm flipV="1">
            <a:off x="1479176" y="3567953"/>
            <a:ext cx="1290918" cy="1559859"/>
          </a:xfrm>
          <a:prstGeom prst="straightConnector1">
            <a:avLst/>
          </a:prstGeom>
          <a:solidFill>
            <a:schemeClr val="accent1"/>
          </a:solidFill>
          <a:ln w="12700" cap="flat" cmpd="sng" algn="ctr">
            <a:solidFill>
              <a:schemeClr val="tx1"/>
            </a:solidFill>
            <a:prstDash val="solid"/>
            <a:round/>
            <a:headEnd type="none" w="sm" len="sm"/>
            <a:tailEnd type="arrow"/>
          </a:ln>
          <a:effectLst/>
        </p:spPr>
      </p:cxnSp>
      <p:cxnSp>
        <p:nvCxnSpPr>
          <p:cNvPr id="12" name="Straight Arrow Connector 11"/>
          <p:cNvCxnSpPr/>
          <p:nvPr/>
        </p:nvCxnSpPr>
        <p:spPr bwMode="auto">
          <a:xfrm flipV="1">
            <a:off x="1649506" y="5065059"/>
            <a:ext cx="555812" cy="134470"/>
          </a:xfrm>
          <a:prstGeom prst="straightConnector1">
            <a:avLst/>
          </a:prstGeom>
          <a:solidFill>
            <a:schemeClr val="accent1"/>
          </a:solidFill>
          <a:ln w="12700" cap="flat" cmpd="sng" algn="ctr">
            <a:solidFill>
              <a:schemeClr val="tx1"/>
            </a:solidFill>
            <a:prstDash val="solid"/>
            <a:round/>
            <a:headEnd type="none" w="sm" len="sm"/>
            <a:tailEnd type="arrow"/>
          </a:ln>
          <a:effectLst/>
        </p:spPr>
      </p:cxnSp>
    </p:spTree>
    <p:extLst>
      <p:ext uri="{BB962C8B-B14F-4D97-AF65-F5344CB8AC3E}">
        <p14:creationId xmlns:p14="http://schemas.microsoft.com/office/powerpoint/2010/main" val="2250447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5"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8771" y="97451"/>
            <a:ext cx="7937851" cy="681148"/>
          </a:xfrm>
        </p:spPr>
        <p:txBody>
          <a:bodyPr/>
          <a:lstStyle/>
          <a:p>
            <a:r>
              <a:rPr lang="en-GB" sz="3600" dirty="0" err="1"/>
              <a:t>Topsy</a:t>
            </a:r>
            <a:r>
              <a:rPr lang="en-GB" sz="3600" dirty="0"/>
              <a:t> &amp; Discussion About </a:t>
            </a:r>
            <a:r>
              <a:rPr lang="en-GB" sz="3600" dirty="0" smtClean="0"/>
              <a:t>Paper</a:t>
            </a:r>
            <a:endParaRPr lang="en-GB" sz="3600" dirty="0"/>
          </a:p>
        </p:txBody>
      </p:sp>
      <p:sp>
        <p:nvSpPr>
          <p:cNvPr id="4" name="Slide Number Placeholder 3"/>
          <p:cNvSpPr>
            <a:spLocks noGrp="1"/>
          </p:cNvSpPr>
          <p:nvPr>
            <p:ph type="sldNum" sz="quarter" idx="10"/>
          </p:nvPr>
        </p:nvSpPr>
        <p:spPr/>
        <p:txBody>
          <a:bodyPr/>
          <a:lstStyle/>
          <a:p>
            <a:pPr>
              <a:defRPr/>
            </a:pPr>
            <a:fld id="{F03B8294-793F-C24F-AF62-A2180A3A15AC}" type="slidenum">
              <a:rPr lang="en-US" smtClean="0"/>
              <a:pPr>
                <a:defRPr/>
              </a:pPr>
              <a:t>36</a:t>
            </a:fld>
            <a:endParaRPr lang="en-US"/>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6968" y="0"/>
            <a:ext cx="8068802" cy="6782747"/>
          </a:xfrm>
          <a:prstGeom prst="rect">
            <a:avLst/>
          </a:prstGeom>
        </p:spPr>
      </p:pic>
      <p:sp>
        <p:nvSpPr>
          <p:cNvPr id="5" name="TextBox 4"/>
          <p:cNvSpPr txBox="1"/>
          <p:nvPr/>
        </p:nvSpPr>
        <p:spPr>
          <a:xfrm>
            <a:off x="0" y="4535978"/>
            <a:ext cx="1838425" cy="1938992"/>
          </a:xfrm>
          <a:prstGeom prst="rect">
            <a:avLst/>
          </a:prstGeom>
          <a:solidFill>
            <a:schemeClr val="bg1"/>
          </a:solidFill>
          <a:ln>
            <a:solidFill>
              <a:schemeClr val="tx1"/>
            </a:solidFill>
          </a:ln>
        </p:spPr>
        <p:txBody>
          <a:bodyPr wrap="square" rtlCol="0">
            <a:spAutoFit/>
          </a:bodyPr>
          <a:lstStyle/>
          <a:p>
            <a:r>
              <a:rPr lang="en-GB" sz="2000" dirty="0" smtClean="0"/>
              <a:t>Note tweets about event (25) and slides (20) more popular than paper (7)</a:t>
            </a:r>
            <a:endParaRPr lang="en-GB" sz="2000" dirty="0"/>
          </a:p>
        </p:txBody>
      </p:sp>
      <p:sp>
        <p:nvSpPr>
          <p:cNvPr id="7" name="Oval 6"/>
          <p:cNvSpPr/>
          <p:nvPr/>
        </p:nvSpPr>
        <p:spPr>
          <a:xfrm>
            <a:off x="586525" y="1173255"/>
            <a:ext cx="1088269" cy="54004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AutoShape 29">
            <a:hlinkClick r:id="rId4"/>
          </p:cNvPr>
          <p:cNvSpPr>
            <a:spLocks noChangeArrowheads="1"/>
          </p:cNvSpPr>
          <p:nvPr/>
        </p:nvSpPr>
        <p:spPr bwMode="auto">
          <a:xfrm>
            <a:off x="7487822" y="108895"/>
            <a:ext cx="296863" cy="227012"/>
          </a:xfrm>
          <a:prstGeom prst="rightArrow">
            <a:avLst>
              <a:gd name="adj1" fmla="val 50000"/>
              <a:gd name="adj2" fmla="val 37015"/>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p>
        </p:txBody>
      </p:sp>
      <p:sp>
        <p:nvSpPr>
          <p:cNvPr id="3" name="Text Placeholder 2"/>
          <p:cNvSpPr>
            <a:spLocks noGrp="1"/>
          </p:cNvSpPr>
          <p:nvPr>
            <p:ph type="body" idx="1"/>
          </p:nvPr>
        </p:nvSpPr>
        <p:spPr>
          <a:xfrm>
            <a:off x="5921689" y="2626365"/>
            <a:ext cx="3015573" cy="710119"/>
          </a:xfrm>
          <a:solidFill>
            <a:schemeClr val="bg1"/>
          </a:solidFill>
          <a:ln>
            <a:solidFill>
              <a:schemeClr val="tx1"/>
            </a:solidFill>
          </a:ln>
        </p:spPr>
        <p:txBody>
          <a:bodyPr/>
          <a:lstStyle/>
          <a:p>
            <a:r>
              <a:rPr lang="en-GB" sz="2000" dirty="0" err="1" smtClean="0"/>
              <a:t>Topsy</a:t>
            </a:r>
            <a:r>
              <a:rPr lang="en-GB" sz="2000" dirty="0" smtClean="0"/>
              <a:t> recorded discussions about </a:t>
            </a:r>
            <a:r>
              <a:rPr lang="en-GB" sz="2000" b="1" dirty="0" smtClean="0"/>
              <a:t>paper</a:t>
            </a:r>
            <a:endParaRPr lang="en-GB" sz="2000" b="1" dirty="0"/>
          </a:p>
        </p:txBody>
      </p:sp>
    </p:spTree>
    <p:extLst>
      <p:ext uri="{BB962C8B-B14F-4D97-AF65-F5344CB8AC3E}">
        <p14:creationId xmlns:p14="http://schemas.microsoft.com/office/powerpoint/2010/main" val="2921248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Repository Statistics</a:t>
            </a:r>
            <a:endParaRPr lang="en-GB" dirty="0"/>
          </a:p>
        </p:txBody>
      </p:sp>
      <p:sp>
        <p:nvSpPr>
          <p:cNvPr id="3" name="Text Placeholder 2"/>
          <p:cNvSpPr>
            <a:spLocks noGrp="1"/>
          </p:cNvSpPr>
          <p:nvPr>
            <p:ph type="body" idx="1"/>
          </p:nvPr>
        </p:nvSpPr>
        <p:spPr>
          <a:xfrm>
            <a:off x="1157742" y="1204688"/>
            <a:ext cx="3546227" cy="1791432"/>
          </a:xfrm>
        </p:spPr>
        <p:txBody>
          <a:bodyPr/>
          <a:lstStyle/>
          <a:p>
            <a:r>
              <a:rPr lang="en-GB" sz="2400" dirty="0" smtClean="0"/>
              <a:t>Opus repository stats:</a:t>
            </a:r>
          </a:p>
          <a:p>
            <a:pPr marL="530225" lvl="1" indent="-285750">
              <a:buFont typeface="Arial" pitchFamily="34" charset="0"/>
              <a:buChar char="•"/>
            </a:pPr>
            <a:r>
              <a:rPr lang="en-GB" sz="2000" dirty="0" smtClean="0"/>
              <a:t>Views began in March (before conference). </a:t>
            </a:r>
          </a:p>
        </p:txBody>
      </p:sp>
      <p:sp>
        <p:nvSpPr>
          <p:cNvPr id="4" name="Slide Number Placeholder 3"/>
          <p:cNvSpPr>
            <a:spLocks noGrp="1"/>
          </p:cNvSpPr>
          <p:nvPr>
            <p:ph type="sldNum" sz="quarter" idx="10"/>
          </p:nvPr>
        </p:nvSpPr>
        <p:spPr/>
        <p:txBody>
          <a:bodyPr/>
          <a:lstStyle/>
          <a:p>
            <a:pPr>
              <a:defRPr/>
            </a:pPr>
            <a:fld id="{F03B8294-793F-C24F-AF62-A2180A3A15AC}" type="slidenum">
              <a:rPr lang="en-US" smtClean="0"/>
              <a:pPr>
                <a:defRPr/>
              </a:pPr>
              <a:t>37</a:t>
            </a:fld>
            <a:endParaRPr lang="en-US"/>
          </a:p>
        </p:txBody>
      </p:sp>
      <p:sp>
        <p:nvSpPr>
          <p:cNvPr id="9" name="TextBox 8"/>
          <p:cNvSpPr txBox="1"/>
          <p:nvPr/>
        </p:nvSpPr>
        <p:spPr>
          <a:xfrm>
            <a:off x="1435404" y="2649753"/>
            <a:ext cx="3293660" cy="1631216"/>
          </a:xfrm>
          <a:prstGeom prst="rect">
            <a:avLst/>
          </a:prstGeom>
          <a:noFill/>
        </p:spPr>
        <p:txBody>
          <a:bodyPr wrap="square" rtlCol="0">
            <a:spAutoFit/>
          </a:bodyPr>
          <a:lstStyle/>
          <a:p>
            <a:pPr marL="273050" lvl="1" indent="-273050">
              <a:buClr>
                <a:schemeClr val="accent2"/>
              </a:buClr>
              <a:buFont typeface="Arial" pitchFamily="34" charset="0"/>
              <a:buChar char="•"/>
            </a:pPr>
            <a:r>
              <a:rPr lang="en-GB" sz="2000" dirty="0"/>
              <a:t>Largest downloads took place on 7 March, day blog post published (about collaborative tools for writing paper)</a:t>
            </a:r>
            <a:endParaRPr lang="en-GB"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60813" y="4135276"/>
            <a:ext cx="4258270" cy="2553056"/>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60813" y="1363699"/>
            <a:ext cx="4258270" cy="2572109"/>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23583" y="4280969"/>
            <a:ext cx="1981477" cy="1952898"/>
          </a:xfrm>
          <a:prstGeom prst="rect">
            <a:avLst/>
          </a:prstGeom>
        </p:spPr>
      </p:pic>
      <p:sp>
        <p:nvSpPr>
          <p:cNvPr id="11" name="AutoShape 29">
            <a:hlinkClick r:id="rId6"/>
          </p:cNvPr>
          <p:cNvSpPr>
            <a:spLocks noChangeArrowheads="1"/>
          </p:cNvSpPr>
          <p:nvPr/>
        </p:nvSpPr>
        <p:spPr bwMode="auto">
          <a:xfrm>
            <a:off x="4272697" y="1363699"/>
            <a:ext cx="296863" cy="227012"/>
          </a:xfrm>
          <a:prstGeom prst="rightArrow">
            <a:avLst>
              <a:gd name="adj1" fmla="val 50000"/>
              <a:gd name="adj2" fmla="val 37015"/>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p>
        </p:txBody>
      </p:sp>
      <p:sp>
        <p:nvSpPr>
          <p:cNvPr id="14" name="Oval 13"/>
          <p:cNvSpPr/>
          <p:nvPr/>
        </p:nvSpPr>
        <p:spPr bwMode="auto">
          <a:xfrm>
            <a:off x="8942938" y="77002"/>
            <a:ext cx="104809" cy="104809"/>
          </a:xfrm>
          <a:prstGeom prst="ellipse">
            <a:avLst/>
          </a:prstGeom>
          <a:solidFill>
            <a:schemeClr val="bg1">
              <a:lumMod val="85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1340671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IR</a:t>
            </a:r>
            <a:endParaRPr lang="en-GB" dirty="0"/>
          </a:p>
        </p:txBody>
      </p:sp>
      <p:sp>
        <p:nvSpPr>
          <p:cNvPr id="4" name="Slide Number Placeholder 3"/>
          <p:cNvSpPr>
            <a:spLocks noGrp="1"/>
          </p:cNvSpPr>
          <p:nvPr>
            <p:ph type="sldNum" sz="quarter" idx="10"/>
          </p:nvPr>
        </p:nvSpPr>
        <p:spPr/>
        <p:txBody>
          <a:bodyPr/>
          <a:lstStyle/>
          <a:p>
            <a:pPr>
              <a:defRPr/>
            </a:pPr>
            <a:fld id="{F03B8294-793F-C24F-AF62-A2180A3A15AC}" type="slidenum">
              <a:rPr lang="en-US" smtClean="0"/>
              <a:pPr>
                <a:defRPr/>
              </a:pPr>
              <a:t>38</a:t>
            </a:fld>
            <a:endParaRPr lang="en-US"/>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5691" y="0"/>
            <a:ext cx="7811591" cy="6668431"/>
          </a:xfrm>
          <a:prstGeom prst="rect">
            <a:avLst/>
          </a:prstGeom>
        </p:spPr>
      </p:pic>
      <p:sp>
        <p:nvSpPr>
          <p:cNvPr id="7" name="AutoShape 29">
            <a:hlinkClick r:id="rId4"/>
          </p:cNvPr>
          <p:cNvSpPr>
            <a:spLocks noChangeArrowheads="1"/>
          </p:cNvSpPr>
          <p:nvPr/>
        </p:nvSpPr>
        <p:spPr bwMode="auto">
          <a:xfrm>
            <a:off x="5321409" y="1507135"/>
            <a:ext cx="296863" cy="227012"/>
          </a:xfrm>
          <a:prstGeom prst="rightArrow">
            <a:avLst>
              <a:gd name="adj1" fmla="val 50000"/>
              <a:gd name="adj2" fmla="val 37015"/>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p>
        </p:txBody>
      </p:sp>
      <p:sp>
        <p:nvSpPr>
          <p:cNvPr id="3" name="Text Placeholder 2"/>
          <p:cNvSpPr>
            <a:spLocks noGrp="1"/>
          </p:cNvSpPr>
          <p:nvPr>
            <p:ph type="body" idx="1"/>
          </p:nvPr>
        </p:nvSpPr>
        <p:spPr>
          <a:xfrm>
            <a:off x="5701553" y="257498"/>
            <a:ext cx="3442447" cy="1571302"/>
          </a:xfrm>
          <a:solidFill>
            <a:schemeClr val="bg1"/>
          </a:solidFill>
          <a:ln>
            <a:solidFill>
              <a:schemeClr val="tx1"/>
            </a:solidFill>
          </a:ln>
        </p:spPr>
        <p:txBody>
          <a:bodyPr/>
          <a:lstStyle/>
          <a:p>
            <a:r>
              <a:rPr lang="en-GB" sz="2400" dirty="0" smtClean="0"/>
              <a:t>Your papers may be hosted on your institutional repository – but you need ‘link love’</a:t>
            </a:r>
            <a:endParaRPr lang="en-GB" sz="2400" dirty="0"/>
          </a:p>
        </p:txBody>
      </p:sp>
    </p:spTree>
    <p:extLst>
      <p:ext uri="{BB962C8B-B14F-4D97-AF65-F5344CB8AC3E}">
        <p14:creationId xmlns:p14="http://schemas.microsoft.com/office/powerpoint/2010/main" val="732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LinkedIn</a:t>
            </a:r>
            <a:endParaRPr lang="en-GB" dirty="0"/>
          </a:p>
        </p:txBody>
      </p:sp>
      <p:sp>
        <p:nvSpPr>
          <p:cNvPr id="3" name="Text Placeholder 2"/>
          <p:cNvSpPr>
            <a:spLocks noGrp="1"/>
          </p:cNvSpPr>
          <p:nvPr>
            <p:ph type="body" idx="1"/>
          </p:nvPr>
        </p:nvSpPr>
        <p:spPr/>
        <p:txBody>
          <a:bodyPr/>
          <a:lstStyle/>
          <a:p>
            <a:r>
              <a:rPr lang="en-GB" dirty="0" smtClean="0"/>
              <a:t>Links to paper added to</a:t>
            </a:r>
          </a:p>
          <a:p>
            <a:pPr marL="914400" lvl="1" indent="-457200">
              <a:buFont typeface="Arial" pitchFamily="34" charset="0"/>
              <a:buChar char="•"/>
            </a:pPr>
            <a:r>
              <a:rPr lang="en-GB" dirty="0" smtClean="0"/>
              <a:t>LinkedIn</a:t>
            </a:r>
          </a:p>
          <a:p>
            <a:pPr marL="914400" lvl="1" indent="-457200">
              <a:buFont typeface="Arial" pitchFamily="34" charset="0"/>
              <a:buChar char="•"/>
            </a:pPr>
            <a:r>
              <a:rPr lang="en-GB" dirty="0" smtClean="0"/>
              <a:t>Academia.edu</a:t>
            </a:r>
          </a:p>
          <a:p>
            <a:pPr marL="914400" lvl="1" indent="-457200">
              <a:buFont typeface="Arial" pitchFamily="34" charset="0"/>
              <a:buChar char="•"/>
            </a:pPr>
            <a:r>
              <a:rPr lang="en-GB" dirty="0" smtClean="0"/>
              <a:t>My pages on UKOLN Web site and blog</a:t>
            </a:r>
          </a:p>
          <a:p>
            <a:pPr marL="914400" lvl="1" indent="-457200">
              <a:buFont typeface="Arial" pitchFamily="34" charset="0"/>
              <a:buChar char="•"/>
            </a:pPr>
            <a:r>
              <a:rPr lang="en-GB" dirty="0" smtClean="0"/>
              <a:t>…</a:t>
            </a:r>
            <a:endParaRPr lang="en-GB" dirty="0"/>
          </a:p>
        </p:txBody>
      </p:sp>
      <p:sp>
        <p:nvSpPr>
          <p:cNvPr id="4" name="Slide Number Placeholder 3"/>
          <p:cNvSpPr>
            <a:spLocks noGrp="1"/>
          </p:cNvSpPr>
          <p:nvPr>
            <p:ph type="sldNum" sz="quarter" idx="10"/>
          </p:nvPr>
        </p:nvSpPr>
        <p:spPr/>
        <p:txBody>
          <a:bodyPr/>
          <a:lstStyle/>
          <a:p>
            <a:pPr>
              <a:defRPr/>
            </a:pPr>
            <a:fld id="{F03B8294-793F-C24F-AF62-A2180A3A15AC}" type="slidenum">
              <a:rPr lang="en-US" smtClean="0"/>
              <a:pPr>
                <a:defRPr/>
              </a:pPr>
              <a:t>39</a:t>
            </a:fld>
            <a:endParaRPr lang="en-US"/>
          </a:p>
        </p:txBody>
      </p:sp>
      <p:sp>
        <p:nvSpPr>
          <p:cNvPr id="6" name="AutoShape 29">
            <a:hlinkClick r:id="rId3"/>
          </p:cNvPr>
          <p:cNvSpPr>
            <a:spLocks noChangeArrowheads="1"/>
          </p:cNvSpPr>
          <p:nvPr/>
        </p:nvSpPr>
        <p:spPr bwMode="auto">
          <a:xfrm>
            <a:off x="8658767" y="502998"/>
            <a:ext cx="296862" cy="227012"/>
          </a:xfrm>
          <a:prstGeom prst="rightArrow">
            <a:avLst>
              <a:gd name="adj1" fmla="val 50000"/>
              <a:gd name="adj2" fmla="val 37015"/>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939" y="889427"/>
            <a:ext cx="9088119" cy="5849167"/>
          </a:xfrm>
          <a:prstGeom prst="rect">
            <a:avLst/>
          </a:prstGeom>
        </p:spPr>
      </p:pic>
      <p:pic>
        <p:nvPicPr>
          <p:cNvPr id="8" name="Picture 7"/>
          <p:cNvPicPr>
            <a:picLocks noChangeAspect="1"/>
          </p:cNvPicPr>
          <p:nvPr/>
        </p:nvPicPr>
        <p:blipFill rotWithShape="1">
          <a:blip r:embed="rId5">
            <a:extLst>
              <a:ext uri="{28A0092B-C50C-407E-A947-70E740481C1C}">
                <a14:useLocalDpi xmlns:a14="http://schemas.microsoft.com/office/drawing/2010/main" val="0"/>
              </a:ext>
            </a:extLst>
          </a:blip>
          <a:srcRect l="1" r="-1785" b="31208"/>
          <a:stretch/>
        </p:blipFill>
        <p:spPr>
          <a:xfrm>
            <a:off x="27939" y="3777915"/>
            <a:ext cx="5381459" cy="3080086"/>
          </a:xfrm>
          <a:prstGeom prst="rect">
            <a:avLst/>
          </a:prstGeom>
        </p:spPr>
      </p:pic>
      <p:sp>
        <p:nvSpPr>
          <p:cNvPr id="5" name="TextBox 4"/>
          <p:cNvSpPr txBox="1"/>
          <p:nvPr/>
        </p:nvSpPr>
        <p:spPr>
          <a:xfrm>
            <a:off x="5629835" y="1057835"/>
            <a:ext cx="3388659" cy="1938992"/>
          </a:xfrm>
          <a:prstGeom prst="rect">
            <a:avLst/>
          </a:prstGeom>
          <a:solidFill>
            <a:schemeClr val="bg1"/>
          </a:solidFill>
          <a:ln>
            <a:solidFill>
              <a:schemeClr val="tx1"/>
            </a:solidFill>
          </a:ln>
        </p:spPr>
        <p:txBody>
          <a:bodyPr wrap="square" rtlCol="0">
            <a:spAutoFit/>
          </a:bodyPr>
          <a:lstStyle/>
          <a:p>
            <a:r>
              <a:rPr lang="en-GB" dirty="0" smtClean="0"/>
              <a:t>LinkedIn is popular, so links from LinkedIn may be highly ranked</a:t>
            </a:r>
          </a:p>
          <a:p>
            <a:r>
              <a:rPr lang="en-GB" dirty="0" smtClean="0"/>
              <a:t>Therefore motivation to include links to papers</a:t>
            </a:r>
            <a:endParaRPr lang="en-GB" dirty="0"/>
          </a:p>
        </p:txBody>
      </p:sp>
    </p:spTree>
    <p:extLst>
      <p:ext uri="{BB962C8B-B14F-4D97-AF65-F5344CB8AC3E}">
        <p14:creationId xmlns:p14="http://schemas.microsoft.com/office/powerpoint/2010/main" val="4017548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7450" y="260350"/>
            <a:ext cx="7875868" cy="668338"/>
          </a:xfrm>
        </p:spPr>
        <p:txBody>
          <a:bodyPr/>
          <a:lstStyle/>
          <a:p>
            <a:r>
              <a:rPr lang="en-GB" sz="4000" dirty="0" smtClean="0"/>
              <a:t>About This Session </a:t>
            </a:r>
            <a:endParaRPr lang="en-GB" sz="4000" dirty="0"/>
          </a:p>
        </p:txBody>
      </p:sp>
      <p:sp>
        <p:nvSpPr>
          <p:cNvPr id="3" name="Content Placeholder 2"/>
          <p:cNvSpPr>
            <a:spLocks noGrp="1"/>
          </p:cNvSpPr>
          <p:nvPr>
            <p:ph idx="1"/>
          </p:nvPr>
        </p:nvSpPr>
        <p:spPr>
          <a:xfrm>
            <a:off x="1187449" y="1196976"/>
            <a:ext cx="7346951" cy="4621118"/>
          </a:xfrm>
        </p:spPr>
        <p:txBody>
          <a:bodyPr/>
          <a:lstStyle/>
          <a:p>
            <a:pPr marL="0" indent="0">
              <a:buNone/>
            </a:pPr>
            <a:r>
              <a:rPr lang="en-GB" sz="2400" b="1" dirty="0" smtClean="0"/>
              <a:t>Abstract:</a:t>
            </a:r>
          </a:p>
          <a:p>
            <a:pPr marL="0" indent="0">
              <a:buNone/>
            </a:pPr>
            <a:r>
              <a:rPr lang="en-GB" sz="2000" dirty="0"/>
              <a:t>The growth of importance of the Social Web is providing new opportunities for those </a:t>
            </a:r>
            <a:r>
              <a:rPr lang="en-GB" sz="2000" dirty="0" smtClean="0"/>
              <a:t>with </a:t>
            </a:r>
            <a:r>
              <a:rPr lang="en-GB" sz="2000" dirty="0"/>
              <a:t>skills and expertise in the use of Web-based tools. Not only can services such as LinkedIn and Twitter be used to enhance networking and dissemination activities carried out in institutional Web teams, knowledge of the tools and use of the tools is likely to be of interest to others within the institution, including staff in other support services (such as the Library and IT services), academic staff, researchers and students.</a:t>
            </a:r>
          </a:p>
          <a:p>
            <a:pPr marL="0" indent="0">
              <a:spcBef>
                <a:spcPts val="1200"/>
              </a:spcBef>
              <a:buNone/>
            </a:pPr>
            <a:r>
              <a:rPr lang="en-GB" sz="2000" dirty="0"/>
              <a:t>This session will explore ways in which Social Web services can be used to enhance one's professional profile, tools for monitoring their effectiveness and best practices for using the tools.</a:t>
            </a:r>
          </a:p>
        </p:txBody>
      </p:sp>
      <p:sp>
        <p:nvSpPr>
          <p:cNvPr id="4" name="Slide Number Placeholder 3"/>
          <p:cNvSpPr>
            <a:spLocks noGrp="1"/>
          </p:cNvSpPr>
          <p:nvPr>
            <p:ph type="sldNum" sz="quarter" idx="10"/>
          </p:nvPr>
        </p:nvSpPr>
        <p:spPr/>
        <p:txBody>
          <a:bodyPr/>
          <a:lstStyle/>
          <a:p>
            <a:pPr>
              <a:defRPr/>
            </a:pPr>
            <a:fld id="{91918276-C72B-4A40-9044-606A4195A3C7}" type="slidenum">
              <a:rPr lang="en-US" altLang="en-US" smtClean="0"/>
              <a:pPr>
                <a:defRPr/>
              </a:pPr>
              <a:t>4</a:t>
            </a:fld>
            <a:endParaRPr lang="en-US" altLang="en-US"/>
          </a:p>
        </p:txBody>
      </p:sp>
      <p:sp>
        <p:nvSpPr>
          <p:cNvPr id="6" name="Text Box 4"/>
          <p:cNvSpPr txBox="1">
            <a:spLocks noChangeArrowheads="1"/>
          </p:cNvSpPr>
          <p:nvPr/>
        </p:nvSpPr>
        <p:spPr bwMode="auto">
          <a:xfrm rot="-5400000">
            <a:off x="-322263" y="1146176"/>
            <a:ext cx="19589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eaLnBrk="1" hangingPunct="1"/>
            <a:r>
              <a:rPr lang="en-GB" b="1" dirty="0">
                <a:solidFill>
                  <a:schemeClr val="bg1"/>
                </a:solidFill>
              </a:rPr>
              <a:t>Introduction</a:t>
            </a:r>
          </a:p>
        </p:txBody>
      </p:sp>
    </p:spTree>
    <p:extLst>
      <p:ext uri="{BB962C8B-B14F-4D97-AF65-F5344CB8AC3E}">
        <p14:creationId xmlns:p14="http://schemas.microsoft.com/office/powerpoint/2010/main" val="184595926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Academia.edu</a:t>
            </a:r>
            <a:endParaRPr lang="en-GB" dirty="0"/>
          </a:p>
        </p:txBody>
      </p:sp>
      <p:sp>
        <p:nvSpPr>
          <p:cNvPr id="3" name="Text Placeholder 2"/>
          <p:cNvSpPr>
            <a:spLocks noGrp="1"/>
          </p:cNvSpPr>
          <p:nvPr>
            <p:ph type="body" idx="1"/>
          </p:nvPr>
        </p:nvSpPr>
        <p:spPr/>
        <p:txBody>
          <a:bodyPr/>
          <a:lstStyle/>
          <a:p>
            <a:r>
              <a:rPr lang="en-GB" dirty="0" smtClean="0"/>
              <a:t>Academia.edu</a:t>
            </a:r>
            <a:endParaRPr lang="en-GB" dirty="0"/>
          </a:p>
        </p:txBody>
      </p:sp>
      <p:sp>
        <p:nvSpPr>
          <p:cNvPr id="4" name="Slide Number Placeholder 3"/>
          <p:cNvSpPr>
            <a:spLocks noGrp="1"/>
          </p:cNvSpPr>
          <p:nvPr>
            <p:ph type="sldNum" sz="quarter" idx="10"/>
          </p:nvPr>
        </p:nvSpPr>
        <p:spPr/>
        <p:txBody>
          <a:bodyPr/>
          <a:lstStyle/>
          <a:p>
            <a:pPr>
              <a:defRPr/>
            </a:pPr>
            <a:fld id="{F03B8294-793F-C24F-AF62-A2180A3A15AC}" type="slidenum">
              <a:rPr lang="en-US" smtClean="0"/>
              <a:pPr>
                <a:defRPr/>
              </a:pPr>
              <a:t>40</a:t>
            </a:fld>
            <a:endParaRPr lang="en-US"/>
          </a:p>
        </p:txBody>
      </p:sp>
      <p:sp>
        <p:nvSpPr>
          <p:cNvPr id="6" name="AutoShape 29">
            <a:hlinkClick r:id="rId3"/>
          </p:cNvPr>
          <p:cNvSpPr>
            <a:spLocks noChangeArrowheads="1"/>
          </p:cNvSpPr>
          <p:nvPr/>
        </p:nvSpPr>
        <p:spPr bwMode="auto">
          <a:xfrm>
            <a:off x="8691616" y="1670317"/>
            <a:ext cx="296862" cy="227012"/>
          </a:xfrm>
          <a:prstGeom prst="rightArrow">
            <a:avLst>
              <a:gd name="adj1" fmla="val 50000"/>
              <a:gd name="adj2" fmla="val 37015"/>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7" name="TextBox 6"/>
          <p:cNvSpPr txBox="1"/>
          <p:nvPr/>
        </p:nvSpPr>
        <p:spPr>
          <a:xfrm>
            <a:off x="130702" y="5862120"/>
            <a:ext cx="8560914" cy="1015663"/>
          </a:xfrm>
          <a:prstGeom prst="rect">
            <a:avLst/>
          </a:prstGeom>
          <a:solidFill>
            <a:schemeClr val="bg1"/>
          </a:solidFill>
        </p:spPr>
        <p:txBody>
          <a:bodyPr wrap="square" rtlCol="0">
            <a:spAutoFit/>
          </a:bodyPr>
          <a:lstStyle/>
          <a:p>
            <a:r>
              <a:rPr lang="en-GB" sz="2000" dirty="0" smtClean="0"/>
              <a:t>Note:</a:t>
            </a:r>
          </a:p>
          <a:p>
            <a:pPr marL="268288" lvl="1" indent="-161925">
              <a:buClr>
                <a:schemeClr val="accent2"/>
              </a:buClr>
              <a:buFont typeface="Arial" pitchFamily="34" charset="0"/>
              <a:buChar char="•"/>
            </a:pPr>
            <a:r>
              <a:rPr lang="en-GB" sz="2000" dirty="0" smtClean="0"/>
              <a:t>Links to papers in IR (not uploaded)</a:t>
            </a:r>
          </a:p>
          <a:p>
            <a:pPr marL="268288" lvl="1" indent="-161925">
              <a:buClr>
                <a:schemeClr val="accent2"/>
              </a:buClr>
              <a:buFont typeface="Arial" pitchFamily="34" charset="0"/>
              <a:buChar char="•"/>
            </a:pPr>
            <a:r>
              <a:rPr lang="en-GB" sz="2000" dirty="0" smtClean="0"/>
              <a:t>Importance of tags</a:t>
            </a:r>
            <a:endParaRPr lang="en-GB" sz="2000" dirty="0"/>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5886396"/>
          </a:xfrm>
          <a:prstGeom prst="rect">
            <a:avLst/>
          </a:prstGeom>
        </p:spPr>
      </p:pic>
      <p:pic>
        <p:nvPicPr>
          <p:cNvPr id="10" name="Picture 9"/>
          <p:cNvPicPr>
            <a:picLocks noChangeAspect="1"/>
          </p:cNvPicPr>
          <p:nvPr/>
        </p:nvPicPr>
        <p:blipFill rotWithShape="1">
          <a:blip r:embed="rId5">
            <a:extLst>
              <a:ext uri="{28A0092B-C50C-407E-A947-70E740481C1C}">
                <a14:useLocalDpi xmlns:a14="http://schemas.microsoft.com/office/drawing/2010/main" val="0"/>
              </a:ext>
            </a:extLst>
          </a:blip>
          <a:srcRect l="-1" r="-28993"/>
          <a:stretch/>
        </p:blipFill>
        <p:spPr>
          <a:xfrm>
            <a:off x="2385394" y="1593315"/>
            <a:ext cx="6758605" cy="4477375"/>
          </a:xfrm>
          <a:prstGeom prst="rect">
            <a:avLst/>
          </a:prstGeom>
          <a:solidFill>
            <a:schemeClr val="bg1"/>
          </a:solidFill>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607421" y="1897329"/>
            <a:ext cx="1536579" cy="1213982"/>
          </a:xfrm>
          <a:prstGeom prst="rect">
            <a:avLst/>
          </a:prstGeom>
        </p:spPr>
      </p:pic>
      <p:sp>
        <p:nvSpPr>
          <p:cNvPr id="5" name="TextBox 4"/>
          <p:cNvSpPr txBox="1"/>
          <p:nvPr/>
        </p:nvSpPr>
        <p:spPr>
          <a:xfrm>
            <a:off x="5616264" y="5226784"/>
            <a:ext cx="3372213" cy="1631216"/>
          </a:xfrm>
          <a:prstGeom prst="rect">
            <a:avLst/>
          </a:prstGeom>
          <a:noFill/>
          <a:ln>
            <a:solidFill>
              <a:schemeClr val="tx1"/>
            </a:solidFill>
          </a:ln>
        </p:spPr>
        <p:txBody>
          <a:bodyPr wrap="square" rtlCol="0">
            <a:spAutoFit/>
          </a:bodyPr>
          <a:lstStyle/>
          <a:p>
            <a:r>
              <a:rPr lang="en-GB" sz="2000" dirty="0" smtClean="0"/>
              <a:t>Academia.edu users may find my papers here and LinkedIn users in LinkedIn. Why would I make it difficult for them?</a:t>
            </a:r>
            <a:endParaRPr lang="en-GB" sz="2000" dirty="0"/>
          </a:p>
        </p:txBody>
      </p:sp>
      <p:sp>
        <p:nvSpPr>
          <p:cNvPr id="12" name="AutoShape 29">
            <a:hlinkClick r:id="rId7"/>
          </p:cNvPr>
          <p:cNvSpPr>
            <a:spLocks noChangeArrowheads="1"/>
          </p:cNvSpPr>
          <p:nvPr/>
        </p:nvSpPr>
        <p:spPr bwMode="auto">
          <a:xfrm>
            <a:off x="8727997" y="673417"/>
            <a:ext cx="296863" cy="227012"/>
          </a:xfrm>
          <a:prstGeom prst="rightArrow">
            <a:avLst>
              <a:gd name="adj1" fmla="val 50000"/>
              <a:gd name="adj2" fmla="val 37015"/>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p>
        </p:txBody>
      </p:sp>
    </p:spTree>
    <p:extLst>
      <p:ext uri="{BB962C8B-B14F-4D97-AF65-F5344CB8AC3E}">
        <p14:creationId xmlns:p14="http://schemas.microsoft.com/office/powerpoint/2010/main" val="4032672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Importance of Google</a:t>
            </a:r>
            <a:endParaRPr lang="en-GB" dirty="0"/>
          </a:p>
        </p:txBody>
      </p:sp>
      <p:sp>
        <p:nvSpPr>
          <p:cNvPr id="3" name="Text Placeholder 2"/>
          <p:cNvSpPr>
            <a:spLocks noGrp="1"/>
          </p:cNvSpPr>
          <p:nvPr>
            <p:ph type="body" idx="1"/>
          </p:nvPr>
        </p:nvSpPr>
        <p:spPr>
          <a:xfrm>
            <a:off x="1157741" y="1204686"/>
            <a:ext cx="7986259" cy="5513748"/>
          </a:xfrm>
        </p:spPr>
        <p:txBody>
          <a:bodyPr/>
          <a:lstStyle/>
          <a:p>
            <a:r>
              <a:rPr lang="en-GB" sz="2400" dirty="0" smtClean="0"/>
              <a:t>Context:</a:t>
            </a:r>
          </a:p>
          <a:p>
            <a:pPr marL="800100" lvl="1" indent="-342900">
              <a:buFont typeface="Arial" pitchFamily="34" charset="0"/>
              <a:buChar char="•"/>
            </a:pPr>
            <a:r>
              <a:rPr lang="en-GB" sz="2400" dirty="0" smtClean="0"/>
              <a:t>Between 50-80% of traffic to IRs are from Google (may be higher if direct links to PDFs not recorded by Google Analytics)</a:t>
            </a:r>
          </a:p>
          <a:p>
            <a:pPr>
              <a:spcBef>
                <a:spcPts val="1200"/>
              </a:spcBef>
            </a:pPr>
            <a:r>
              <a:rPr lang="en-GB" sz="2400" dirty="0" smtClean="0"/>
              <a:t>What provides ‘Google juice’:</a:t>
            </a:r>
            <a:endParaRPr lang="en-GB" sz="2400" dirty="0"/>
          </a:p>
          <a:p>
            <a:pPr marL="800100" lvl="1" indent="-342900">
              <a:buFont typeface="Arial" pitchFamily="34" charset="0"/>
              <a:buChar char="•"/>
            </a:pPr>
            <a:r>
              <a:rPr lang="en-GB" sz="2400" dirty="0" smtClean="0"/>
              <a:t>On-page SEO techniques </a:t>
            </a:r>
            <a:br>
              <a:rPr lang="en-GB" sz="2400" dirty="0" smtClean="0"/>
            </a:br>
            <a:r>
              <a:rPr lang="en-GB" sz="2400" dirty="0" smtClean="0"/>
              <a:t>(structure, writing style, …)</a:t>
            </a:r>
          </a:p>
          <a:p>
            <a:pPr marL="800100" lvl="1" indent="-342900">
              <a:buFont typeface="Arial" pitchFamily="34" charset="0"/>
              <a:buChar char="•"/>
            </a:pPr>
            <a:r>
              <a:rPr lang="en-GB" sz="2400" dirty="0" smtClean="0"/>
              <a:t>Links to pages, especially </a:t>
            </a:r>
            <a:br>
              <a:rPr lang="en-GB" sz="2400" dirty="0" smtClean="0"/>
            </a:br>
            <a:r>
              <a:rPr lang="en-GB" sz="2400" dirty="0" smtClean="0"/>
              <a:t>from highly-ranking sites</a:t>
            </a:r>
          </a:p>
          <a:p>
            <a:pPr>
              <a:spcBef>
                <a:spcPts val="1200"/>
              </a:spcBef>
            </a:pPr>
            <a:r>
              <a:rPr lang="en-GB" sz="2400" dirty="0"/>
              <a:t>What’s different about IRs?</a:t>
            </a:r>
          </a:p>
          <a:p>
            <a:pPr marL="800100" lvl="1" indent="-342900">
              <a:buClr>
                <a:schemeClr val="accent2"/>
              </a:buClr>
              <a:buFont typeface="Arial" pitchFamily="34" charset="0"/>
              <a:buChar char="•"/>
            </a:pPr>
            <a:r>
              <a:rPr lang="en-GB" sz="2400" dirty="0"/>
              <a:t>Same page structure</a:t>
            </a:r>
          </a:p>
          <a:p>
            <a:pPr marL="800100" lvl="1" indent="-342900">
              <a:buClr>
                <a:schemeClr val="accent2"/>
              </a:buClr>
              <a:buFont typeface="Arial" pitchFamily="34" charset="0"/>
              <a:buChar char="•"/>
            </a:pPr>
            <a:r>
              <a:rPr lang="en-GB" sz="2400" dirty="0"/>
              <a:t>Therefore importance of links </a:t>
            </a:r>
            <a:r>
              <a:rPr lang="en-GB" sz="2400" dirty="0" smtClean="0"/>
              <a:t/>
            </a:r>
            <a:br>
              <a:rPr lang="en-GB" sz="2400" dirty="0" smtClean="0"/>
            </a:br>
            <a:r>
              <a:rPr lang="en-GB" sz="2400" dirty="0" smtClean="0"/>
              <a:t>to repository</a:t>
            </a:r>
            <a:endParaRPr lang="en-GB" sz="2400" dirty="0"/>
          </a:p>
        </p:txBody>
      </p:sp>
      <p:sp>
        <p:nvSpPr>
          <p:cNvPr id="4" name="Slide Number Placeholder 3"/>
          <p:cNvSpPr>
            <a:spLocks noGrp="1"/>
          </p:cNvSpPr>
          <p:nvPr>
            <p:ph type="sldNum" sz="quarter" idx="10"/>
          </p:nvPr>
        </p:nvSpPr>
        <p:spPr/>
        <p:txBody>
          <a:bodyPr/>
          <a:lstStyle/>
          <a:p>
            <a:pPr>
              <a:defRPr/>
            </a:pPr>
            <a:fld id="{F03B8294-793F-C24F-AF62-A2180A3A15AC}" type="slidenum">
              <a:rPr lang="en-US" smtClean="0"/>
              <a:pPr>
                <a:defRPr/>
              </a:pPr>
              <a:t>41</a:t>
            </a:fld>
            <a:endParaRPr lang="en-US"/>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4627" y="2447309"/>
            <a:ext cx="3029373" cy="4410691"/>
          </a:xfrm>
          <a:prstGeom prst="rect">
            <a:avLst/>
          </a:prstGeom>
          <a:ln>
            <a:solidFill>
              <a:schemeClr val="tx1"/>
            </a:solidFill>
          </a:ln>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14627" y="4771734"/>
            <a:ext cx="3000794" cy="2086266"/>
          </a:xfrm>
          <a:prstGeom prst="rect">
            <a:avLst/>
          </a:prstGeom>
          <a:ln>
            <a:solidFill>
              <a:schemeClr val="tx1"/>
            </a:solidFill>
          </a:ln>
        </p:spPr>
      </p:pic>
      <p:sp>
        <p:nvSpPr>
          <p:cNvPr id="9" name="AutoShape 29">
            <a:hlinkClick r:id="rId5"/>
          </p:cNvPr>
          <p:cNvSpPr>
            <a:spLocks noChangeArrowheads="1"/>
          </p:cNvSpPr>
          <p:nvPr/>
        </p:nvSpPr>
        <p:spPr bwMode="auto">
          <a:xfrm>
            <a:off x="8747295" y="6630988"/>
            <a:ext cx="296863" cy="227012"/>
          </a:xfrm>
          <a:prstGeom prst="rightArrow">
            <a:avLst>
              <a:gd name="adj1" fmla="val 50000"/>
              <a:gd name="adj2" fmla="val 37015"/>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p>
        </p:txBody>
      </p:sp>
    </p:spTree>
    <p:extLst>
      <p:ext uri="{BB962C8B-B14F-4D97-AF65-F5344CB8AC3E}">
        <p14:creationId xmlns:p14="http://schemas.microsoft.com/office/powerpoint/2010/main" val="2602210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Delivers Google Juice?</a:t>
            </a:r>
            <a:endParaRPr lang="en-GB" dirty="0"/>
          </a:p>
        </p:txBody>
      </p:sp>
      <p:sp>
        <p:nvSpPr>
          <p:cNvPr id="3" name="Text Placeholder 2"/>
          <p:cNvSpPr>
            <a:spLocks noGrp="1"/>
          </p:cNvSpPr>
          <p:nvPr>
            <p:ph type="body" idx="1"/>
          </p:nvPr>
        </p:nvSpPr>
        <p:spPr>
          <a:xfrm>
            <a:off x="3783106" y="1204687"/>
            <a:ext cx="5255088" cy="3082484"/>
          </a:xfrm>
        </p:spPr>
        <p:txBody>
          <a:bodyPr/>
          <a:lstStyle/>
          <a:p>
            <a:r>
              <a:rPr lang="en-GB" sz="2400" dirty="0" smtClean="0"/>
              <a:t>Survey of SEO ranking of 24 Russell Group IRs carried out in Aug 2012.</a:t>
            </a:r>
          </a:p>
          <a:p>
            <a:r>
              <a:rPr lang="en-GB" sz="2400" dirty="0" smtClean="0"/>
              <a:t>Findings:</a:t>
            </a:r>
          </a:p>
          <a:p>
            <a:pPr marL="447675" lvl="1" indent="-273050">
              <a:buFont typeface="Arial" pitchFamily="34" charset="0"/>
              <a:buChar char="•"/>
            </a:pPr>
            <a:r>
              <a:rPr lang="en-GB" sz="2400" dirty="0" smtClean="0"/>
              <a:t>Google, YouTube, </a:t>
            </a:r>
            <a:r>
              <a:rPr lang="en-GB" sz="2400" dirty="0" err="1" smtClean="0"/>
              <a:t>Blogspot</a:t>
            </a:r>
            <a:r>
              <a:rPr lang="en-GB" sz="2400" dirty="0" smtClean="0"/>
              <a:t>, Wikipedia and Microsoft are highest ranking domains with links to IRs</a:t>
            </a:r>
            <a:endParaRPr lang="en-GB" sz="2400" dirty="0"/>
          </a:p>
        </p:txBody>
      </p:sp>
      <p:sp>
        <p:nvSpPr>
          <p:cNvPr id="4" name="Slide Number Placeholder 3"/>
          <p:cNvSpPr>
            <a:spLocks noGrp="1"/>
          </p:cNvSpPr>
          <p:nvPr>
            <p:ph type="sldNum" sz="quarter" idx="10"/>
          </p:nvPr>
        </p:nvSpPr>
        <p:spPr/>
        <p:txBody>
          <a:bodyPr/>
          <a:lstStyle/>
          <a:p>
            <a:pPr>
              <a:defRPr/>
            </a:pPr>
            <a:fld id="{F03B8294-793F-C24F-AF62-A2180A3A15AC}" type="slidenum">
              <a:rPr lang="en-US" smtClean="0"/>
              <a:pPr>
                <a:defRPr/>
              </a:pPr>
              <a:t>42</a:t>
            </a:fld>
            <a:endParaRPr lang="en-US"/>
          </a:p>
        </p:txBody>
      </p:sp>
      <p:sp>
        <p:nvSpPr>
          <p:cNvPr id="8" name="TextBox 7"/>
          <p:cNvSpPr txBox="1"/>
          <p:nvPr/>
        </p:nvSpPr>
        <p:spPr>
          <a:xfrm>
            <a:off x="3924787" y="4034661"/>
            <a:ext cx="5229572" cy="1200329"/>
          </a:xfrm>
          <a:prstGeom prst="rect">
            <a:avLst/>
          </a:prstGeom>
          <a:noFill/>
        </p:spPr>
        <p:txBody>
          <a:bodyPr wrap="square" rtlCol="0">
            <a:spAutoFit/>
          </a:bodyPr>
          <a:lstStyle/>
          <a:p>
            <a:pPr marL="342900" indent="-342900">
              <a:buClr>
                <a:schemeClr val="accent6"/>
              </a:buClr>
              <a:buFont typeface="Arial" pitchFamily="34" charset="0"/>
              <a:buChar char="•"/>
            </a:pPr>
            <a:r>
              <a:rPr lang="en-GB" dirty="0" smtClean="0"/>
              <a:t>Blogspot.com &amp; WordPress.com have significantly larger number of links to IRs</a:t>
            </a:r>
            <a:endParaRPr lang="en-GB" dirty="0"/>
          </a:p>
        </p:txBody>
      </p:sp>
      <p:sp>
        <p:nvSpPr>
          <p:cNvPr id="9" name="TextBox 8"/>
          <p:cNvSpPr txBox="1"/>
          <p:nvPr/>
        </p:nvSpPr>
        <p:spPr>
          <a:xfrm>
            <a:off x="3924787" y="5282762"/>
            <a:ext cx="5229572" cy="1200329"/>
          </a:xfrm>
          <a:prstGeom prst="rect">
            <a:avLst/>
          </a:prstGeom>
          <a:noFill/>
        </p:spPr>
        <p:txBody>
          <a:bodyPr wrap="square" rtlCol="0">
            <a:spAutoFit/>
          </a:bodyPr>
          <a:lstStyle/>
          <a:p>
            <a:pPr marL="342900" indent="-342900">
              <a:buClr>
                <a:schemeClr val="accent6"/>
              </a:buClr>
              <a:buFont typeface="Arial" pitchFamily="34" charset="0"/>
              <a:buChar char="•"/>
            </a:pPr>
            <a:r>
              <a:rPr lang="en-GB" dirty="0" smtClean="0"/>
              <a:t>Links from institutional domain (e.g. locally-hosted blogs) provide little Google juice!</a:t>
            </a:r>
            <a:endParaRPr lang="en-GB"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3655" y="1120179"/>
            <a:ext cx="2648320" cy="3019847"/>
          </a:xfrm>
          <a:prstGeom prst="rect">
            <a:avLst/>
          </a:prstGeom>
        </p:spPr>
      </p:pic>
      <p:grpSp>
        <p:nvGrpSpPr>
          <p:cNvPr id="15" name="Group 14"/>
          <p:cNvGrpSpPr/>
          <p:nvPr/>
        </p:nvGrpSpPr>
        <p:grpSpPr>
          <a:xfrm>
            <a:off x="259883" y="4588659"/>
            <a:ext cx="3147462" cy="2194560"/>
            <a:chOff x="154005" y="4588659"/>
            <a:chExt cx="3147462" cy="2194560"/>
          </a:xfrm>
        </p:grpSpPr>
        <p:grpSp>
          <p:nvGrpSpPr>
            <p:cNvPr id="14" name="Group 13"/>
            <p:cNvGrpSpPr/>
            <p:nvPr/>
          </p:nvGrpSpPr>
          <p:grpSpPr>
            <a:xfrm>
              <a:off x="154005" y="4588659"/>
              <a:ext cx="3147462" cy="2194560"/>
              <a:chOff x="154005" y="4588659"/>
              <a:chExt cx="3147462" cy="2194560"/>
            </a:xfrm>
          </p:grpSpPr>
          <p:pic>
            <p:nvPicPr>
              <p:cNvPr id="3074" name="Picture 2" descr="http://ukwebfocus.files.wordpress.com/2012/08/majesticseo-histogram-of-links.png"/>
              <p:cNvPicPr>
                <a:picLocks noChangeAspect="1" noChangeArrowheads="1"/>
              </p:cNvPicPr>
              <p:nvPr/>
            </p:nvPicPr>
            <p:blipFill rotWithShape="1">
              <a:blip r:embed="rId4">
                <a:extLst>
                  <a:ext uri="{28A0092B-C50C-407E-A947-70E740481C1C}">
                    <a14:useLocalDpi xmlns:a14="http://schemas.microsoft.com/office/drawing/2010/main" val="0"/>
                  </a:ext>
                </a:extLst>
              </a:blip>
              <a:srcRect t="33907" r="29543" b="10841"/>
              <a:stretch/>
            </p:blipFill>
            <p:spPr bwMode="auto">
              <a:xfrm>
                <a:off x="154005" y="4588659"/>
                <a:ext cx="3147462" cy="219456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200252" y="4588659"/>
                <a:ext cx="1796326" cy="646331"/>
              </a:xfrm>
              <a:prstGeom prst="rect">
                <a:avLst/>
              </a:prstGeom>
              <a:noFill/>
            </p:spPr>
            <p:txBody>
              <a:bodyPr wrap="none" rtlCol="0">
                <a:spAutoFit/>
              </a:bodyPr>
              <a:lstStyle/>
              <a:p>
                <a:r>
                  <a:rPr lang="en-GB" sz="1800" dirty="0"/>
                  <a:t>Blogspot.com</a:t>
                </a:r>
              </a:p>
              <a:p>
                <a:r>
                  <a:rPr lang="en-GB" sz="1800" dirty="0" smtClean="0"/>
                  <a:t>Wordpress.com</a:t>
                </a:r>
              </a:p>
            </p:txBody>
          </p:sp>
        </p:grpSp>
        <p:cxnSp>
          <p:nvCxnSpPr>
            <p:cNvPr id="11" name="Straight Arrow Connector 10"/>
            <p:cNvCxnSpPr/>
            <p:nvPr/>
          </p:nvCxnSpPr>
          <p:spPr bwMode="auto">
            <a:xfrm flipH="1">
              <a:off x="836711" y="5063138"/>
              <a:ext cx="413887" cy="170448"/>
            </a:xfrm>
            <a:prstGeom prst="straightConnector1">
              <a:avLst/>
            </a:prstGeom>
            <a:solidFill>
              <a:schemeClr val="accent1"/>
            </a:solidFill>
            <a:ln w="12700" cap="flat" cmpd="sng" algn="ctr">
              <a:solidFill>
                <a:schemeClr val="tx1"/>
              </a:solidFill>
              <a:prstDash val="solid"/>
              <a:round/>
              <a:headEnd type="none" w="sm" len="sm"/>
              <a:tailEnd type="arrow"/>
            </a:ln>
            <a:effectLst/>
          </p:spPr>
        </p:cxnSp>
        <p:cxnSp>
          <p:nvCxnSpPr>
            <p:cNvPr id="13" name="Straight Arrow Connector 12"/>
            <p:cNvCxnSpPr/>
            <p:nvPr/>
          </p:nvCxnSpPr>
          <p:spPr bwMode="auto">
            <a:xfrm flipH="1">
              <a:off x="1043654" y="4764505"/>
              <a:ext cx="267218" cy="85224"/>
            </a:xfrm>
            <a:prstGeom prst="straightConnector1">
              <a:avLst/>
            </a:prstGeom>
            <a:solidFill>
              <a:schemeClr val="accent1"/>
            </a:solidFill>
            <a:ln w="12700" cap="flat" cmpd="sng" algn="ctr">
              <a:solidFill>
                <a:schemeClr val="tx1"/>
              </a:solidFill>
              <a:prstDash val="solid"/>
              <a:round/>
              <a:headEnd type="none" w="sm" len="sm"/>
              <a:tailEnd type="arrow"/>
            </a:ln>
            <a:effectLst/>
          </p:spPr>
        </p:cxnSp>
      </p:grpSp>
      <p:sp>
        <p:nvSpPr>
          <p:cNvPr id="16" name="AutoShape 29">
            <a:hlinkClick r:id="rId5"/>
          </p:cNvPr>
          <p:cNvSpPr>
            <a:spLocks noChangeArrowheads="1"/>
          </p:cNvSpPr>
          <p:nvPr/>
        </p:nvSpPr>
        <p:spPr bwMode="auto">
          <a:xfrm>
            <a:off x="3357602" y="886758"/>
            <a:ext cx="296863" cy="227012"/>
          </a:xfrm>
          <a:prstGeom prst="rightArrow">
            <a:avLst>
              <a:gd name="adj1" fmla="val 50000"/>
              <a:gd name="adj2" fmla="val 37015"/>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p>
        </p:txBody>
      </p:sp>
      <p:sp>
        <p:nvSpPr>
          <p:cNvPr id="5" name="Rectangle 4"/>
          <p:cNvSpPr/>
          <p:nvPr/>
        </p:nvSpPr>
        <p:spPr bwMode="auto">
          <a:xfrm>
            <a:off x="0" y="6651057"/>
            <a:ext cx="259883" cy="206943"/>
          </a:xfrm>
          <a:prstGeom prst="rect">
            <a:avLst/>
          </a:prstGeom>
          <a:solidFill>
            <a:schemeClr val="bg1"/>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2154049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6"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Text Placeholder 2"/>
          <p:cNvSpPr>
            <a:spLocks noGrp="1"/>
          </p:cNvSpPr>
          <p:nvPr>
            <p:ph type="body" idx="1"/>
          </p:nvPr>
        </p:nvSpPr>
        <p:spPr>
          <a:xfrm>
            <a:off x="7548664" y="4614767"/>
            <a:ext cx="1595336" cy="2243231"/>
          </a:xfrm>
          <a:solidFill>
            <a:schemeClr val="bg1"/>
          </a:solidFill>
          <a:ln>
            <a:solidFill>
              <a:schemeClr val="tx1"/>
            </a:solidFill>
          </a:ln>
        </p:spPr>
        <p:txBody>
          <a:bodyPr/>
          <a:lstStyle/>
          <a:p>
            <a:r>
              <a:rPr lang="en-GB" sz="2400" dirty="0" smtClean="0"/>
              <a:t>UK Web Focus blog has a rotating Featured Paper link</a:t>
            </a:r>
            <a:endParaRPr lang="en-GB" sz="2400" dirty="0"/>
          </a:p>
        </p:txBody>
      </p:sp>
      <p:sp>
        <p:nvSpPr>
          <p:cNvPr id="4" name="Slide Number Placeholder 3"/>
          <p:cNvSpPr>
            <a:spLocks noGrp="1"/>
          </p:cNvSpPr>
          <p:nvPr>
            <p:ph type="sldNum" sz="quarter" idx="10"/>
          </p:nvPr>
        </p:nvSpPr>
        <p:spPr/>
        <p:txBody>
          <a:bodyPr/>
          <a:lstStyle/>
          <a:p>
            <a:pPr>
              <a:defRPr/>
            </a:pPr>
            <a:fld id="{F03B8294-793F-C24F-AF62-A2180A3A15AC}" type="slidenum">
              <a:rPr lang="en-US" smtClean="0"/>
              <a:pPr>
                <a:defRPr/>
              </a:pPr>
              <a:t>43</a:t>
            </a:fld>
            <a:endParaRPr lang="en-US"/>
          </a:p>
        </p:txBody>
      </p:sp>
      <p:pic>
        <p:nvPicPr>
          <p:cNvPr id="11" name="Picture 10"/>
          <p:cNvPicPr>
            <a:picLocks noChangeAspect="1"/>
          </p:cNvPicPr>
          <p:nvPr/>
        </p:nvPicPr>
        <p:blipFill rotWithShape="1">
          <a:blip r:embed="rId3">
            <a:extLst>
              <a:ext uri="{28A0092B-C50C-407E-A947-70E740481C1C}">
                <a14:useLocalDpi xmlns:a14="http://schemas.microsoft.com/office/drawing/2010/main" val="0"/>
              </a:ext>
            </a:extLst>
          </a:blip>
          <a:srcRect b="-9786"/>
          <a:stretch/>
        </p:blipFill>
        <p:spPr>
          <a:xfrm>
            <a:off x="0" y="246395"/>
            <a:ext cx="9144000" cy="6638075"/>
          </a:xfrm>
          <a:prstGeom prst="rect">
            <a:avLst/>
          </a:prstGeom>
          <a:solidFill>
            <a:schemeClr val="bg1"/>
          </a:solidFill>
          <a:ln>
            <a:solidFill>
              <a:schemeClr val="tx1"/>
            </a:solidFill>
          </a:ln>
        </p:spPr>
      </p:pic>
      <p:cxnSp>
        <p:nvCxnSpPr>
          <p:cNvPr id="10" name="Straight Arrow Connector 9"/>
          <p:cNvCxnSpPr/>
          <p:nvPr/>
        </p:nvCxnSpPr>
        <p:spPr bwMode="auto">
          <a:xfrm flipH="1" flipV="1">
            <a:off x="7652084" y="1963554"/>
            <a:ext cx="9625" cy="2637322"/>
          </a:xfrm>
          <a:prstGeom prst="straightConnector1">
            <a:avLst/>
          </a:prstGeom>
          <a:solidFill>
            <a:schemeClr val="accent1"/>
          </a:solidFill>
          <a:ln w="12700" cap="flat" cmpd="sng" algn="ctr">
            <a:solidFill>
              <a:schemeClr val="tx1"/>
            </a:solidFill>
            <a:prstDash val="solid"/>
            <a:round/>
            <a:headEnd type="none" w="sm" len="sm"/>
            <a:tailEnd type="arrow"/>
          </a:ln>
          <a:effectLst/>
        </p:spPr>
      </p:cxnSp>
      <p:pic>
        <p:nvPicPr>
          <p:cNvPr id="12" name="Picture 11"/>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0" y="0"/>
            <a:ext cx="9144000" cy="246395"/>
          </a:xfrm>
          <a:prstGeom prst="rect">
            <a:avLst/>
          </a:prstGeom>
        </p:spPr>
      </p:pic>
      <p:sp>
        <p:nvSpPr>
          <p:cNvPr id="8" name="Text Placeholder 2"/>
          <p:cNvSpPr txBox="1">
            <a:spLocks/>
          </p:cNvSpPr>
          <p:nvPr/>
        </p:nvSpPr>
        <p:spPr bwMode="auto">
          <a:xfrm>
            <a:off x="0" y="4598819"/>
            <a:ext cx="1595336" cy="2243231"/>
          </a:xfrm>
          <a:prstGeom prst="rect">
            <a:avLst/>
          </a:prstGeom>
          <a:solidFill>
            <a:schemeClr val="bg1"/>
          </a:solidFill>
          <a:ln>
            <a:solidFill>
              <a:schemeClr val="tx1"/>
            </a:solidFill>
          </a:ln>
          <a:extLst/>
        </p:spPr>
        <p:txBody>
          <a:bodyPr vert="horz" wrap="square" lIns="91440" tIns="45720" rIns="91440" bIns="45720" numCol="1" anchor="t" anchorCtr="0" compatLnSpc="1">
            <a:prstTxWarp prst="textNoShape">
              <a:avLst/>
            </a:prstTxWarp>
          </a:bodyPr>
          <a:lstStyle>
            <a:lvl1pPr marL="0" indent="0" algn="l" rtl="0" eaLnBrk="1" fontAlgn="base" hangingPunct="1">
              <a:spcBef>
                <a:spcPts val="0"/>
              </a:spcBef>
              <a:spcAft>
                <a:spcPct val="0"/>
              </a:spcAft>
              <a:buClr>
                <a:srgbClr val="8888E2"/>
              </a:buClr>
              <a:buNone/>
              <a:defRPr sz="2000">
                <a:solidFill>
                  <a:schemeClr val="tx1"/>
                </a:solidFill>
                <a:latin typeface="+mn-lt"/>
                <a:ea typeface="+mn-ea"/>
                <a:cs typeface="+mn-cs"/>
              </a:defRPr>
            </a:lvl1pPr>
            <a:lvl2pPr marL="457200" indent="0" algn="l" rtl="0" eaLnBrk="1" fontAlgn="base" hangingPunct="1">
              <a:spcBef>
                <a:spcPct val="20000"/>
              </a:spcBef>
              <a:spcAft>
                <a:spcPct val="0"/>
              </a:spcAft>
              <a:buClr>
                <a:srgbClr val="8888E2"/>
              </a:buClr>
              <a:buNone/>
              <a:defRPr sz="1800">
                <a:solidFill>
                  <a:schemeClr val="tx1"/>
                </a:solidFill>
                <a:latin typeface="+mn-lt"/>
              </a:defRPr>
            </a:lvl2pPr>
            <a:lvl3pPr marL="914400" indent="0" algn="l" rtl="0" eaLnBrk="1" fontAlgn="base" hangingPunct="1">
              <a:spcBef>
                <a:spcPct val="20000"/>
              </a:spcBef>
              <a:spcAft>
                <a:spcPct val="0"/>
              </a:spcAft>
              <a:buClr>
                <a:srgbClr val="8888E2"/>
              </a:buClr>
              <a:buNone/>
              <a:defRPr sz="1600">
                <a:solidFill>
                  <a:schemeClr val="tx1"/>
                </a:solidFill>
                <a:latin typeface="+mn-lt"/>
              </a:defRPr>
            </a:lvl3pPr>
            <a:lvl4pPr marL="1371600" indent="0" algn="l" rtl="0" eaLnBrk="1" fontAlgn="base" hangingPunct="1">
              <a:spcBef>
                <a:spcPct val="20000"/>
              </a:spcBef>
              <a:spcAft>
                <a:spcPct val="0"/>
              </a:spcAft>
              <a:buClr>
                <a:srgbClr val="8888E2"/>
              </a:buClr>
              <a:buNone/>
              <a:defRPr sz="1400">
                <a:solidFill>
                  <a:schemeClr val="tx1"/>
                </a:solidFill>
                <a:latin typeface="+mn-lt"/>
              </a:defRPr>
            </a:lvl4pPr>
            <a:lvl5pPr marL="1828800" indent="0" algn="l" rtl="0" eaLnBrk="1" fontAlgn="base" hangingPunct="1">
              <a:spcBef>
                <a:spcPct val="20000"/>
              </a:spcBef>
              <a:spcAft>
                <a:spcPct val="0"/>
              </a:spcAft>
              <a:buClr>
                <a:srgbClr val="8888E2"/>
              </a:buClr>
              <a:buNone/>
              <a:defRPr sz="1400">
                <a:solidFill>
                  <a:schemeClr val="tx1"/>
                </a:solidFill>
                <a:latin typeface="+mn-lt"/>
              </a:defRPr>
            </a:lvl5pPr>
            <a:lvl6pPr marL="2286000" indent="0" algn="l" rtl="0" eaLnBrk="1" fontAlgn="base" hangingPunct="1">
              <a:spcBef>
                <a:spcPct val="20000"/>
              </a:spcBef>
              <a:spcAft>
                <a:spcPct val="0"/>
              </a:spcAft>
              <a:buClr>
                <a:srgbClr val="8888E2"/>
              </a:buClr>
              <a:buNone/>
              <a:defRPr sz="1400">
                <a:solidFill>
                  <a:schemeClr val="tx1"/>
                </a:solidFill>
                <a:latin typeface="+mn-lt"/>
              </a:defRPr>
            </a:lvl6pPr>
            <a:lvl7pPr marL="2743200" indent="0" algn="l" rtl="0" eaLnBrk="1" fontAlgn="base" hangingPunct="1">
              <a:spcBef>
                <a:spcPct val="20000"/>
              </a:spcBef>
              <a:spcAft>
                <a:spcPct val="0"/>
              </a:spcAft>
              <a:buClr>
                <a:srgbClr val="8888E2"/>
              </a:buClr>
              <a:buNone/>
              <a:defRPr sz="1400">
                <a:solidFill>
                  <a:schemeClr val="tx1"/>
                </a:solidFill>
                <a:latin typeface="+mn-lt"/>
              </a:defRPr>
            </a:lvl7pPr>
            <a:lvl8pPr marL="3200400" indent="0" algn="l" rtl="0" eaLnBrk="1" fontAlgn="base" hangingPunct="1">
              <a:spcBef>
                <a:spcPct val="20000"/>
              </a:spcBef>
              <a:spcAft>
                <a:spcPct val="0"/>
              </a:spcAft>
              <a:buClr>
                <a:srgbClr val="8888E2"/>
              </a:buClr>
              <a:buNone/>
              <a:defRPr sz="1400">
                <a:solidFill>
                  <a:schemeClr val="tx1"/>
                </a:solidFill>
                <a:latin typeface="+mn-lt"/>
              </a:defRPr>
            </a:lvl8pPr>
            <a:lvl9pPr marL="3657600" indent="0" algn="l" rtl="0" eaLnBrk="1" fontAlgn="base" hangingPunct="1">
              <a:spcBef>
                <a:spcPct val="20000"/>
              </a:spcBef>
              <a:spcAft>
                <a:spcPct val="0"/>
              </a:spcAft>
              <a:buClr>
                <a:srgbClr val="8888E2"/>
              </a:buClr>
              <a:buNone/>
              <a:defRPr sz="1400">
                <a:solidFill>
                  <a:schemeClr val="tx1"/>
                </a:solidFill>
                <a:latin typeface="+mn-lt"/>
              </a:defRPr>
            </a:lvl9pPr>
          </a:lstStyle>
          <a:p>
            <a:r>
              <a:rPr lang="en-GB" sz="2400" dirty="0" smtClean="0"/>
              <a:t>UK Web Focus has timely blog posts about papers</a:t>
            </a:r>
            <a:endParaRPr lang="en-GB" sz="2400" dirty="0"/>
          </a:p>
        </p:txBody>
      </p:sp>
      <p:cxnSp>
        <p:nvCxnSpPr>
          <p:cNvPr id="6" name="Straight Arrow Connector 5"/>
          <p:cNvCxnSpPr/>
          <p:nvPr/>
        </p:nvCxnSpPr>
        <p:spPr bwMode="auto">
          <a:xfrm flipV="1">
            <a:off x="1371600" y="3282215"/>
            <a:ext cx="1963271" cy="1316604"/>
          </a:xfrm>
          <a:prstGeom prst="straightConnector1">
            <a:avLst/>
          </a:prstGeom>
          <a:solidFill>
            <a:schemeClr val="accent1"/>
          </a:solidFill>
          <a:ln w="12700" cap="flat" cmpd="sng" algn="ctr">
            <a:solidFill>
              <a:schemeClr val="tx1"/>
            </a:solidFill>
            <a:prstDash val="solid"/>
            <a:round/>
            <a:headEnd type="none" w="sm" len="sm"/>
            <a:tailEnd type="arrow"/>
          </a:ln>
          <a:effectLst/>
        </p:spPr>
      </p:cxnSp>
      <p:sp>
        <p:nvSpPr>
          <p:cNvPr id="13" name="Text Placeholder 2"/>
          <p:cNvSpPr txBox="1">
            <a:spLocks/>
          </p:cNvSpPr>
          <p:nvPr/>
        </p:nvSpPr>
        <p:spPr bwMode="auto">
          <a:xfrm>
            <a:off x="3585882" y="331619"/>
            <a:ext cx="5486400" cy="416896"/>
          </a:xfrm>
          <a:prstGeom prst="rect">
            <a:avLst/>
          </a:prstGeom>
          <a:solidFill>
            <a:schemeClr val="bg1"/>
          </a:solidFill>
          <a:ln>
            <a:solidFill>
              <a:schemeClr val="tx1"/>
            </a:solidFill>
          </a:ln>
          <a:extLst/>
        </p:spPr>
        <p:txBody>
          <a:bodyPr vert="horz" wrap="square" lIns="91440" tIns="45720" rIns="91440" bIns="45720" numCol="1" anchor="t" anchorCtr="0" compatLnSpc="1">
            <a:prstTxWarp prst="textNoShape">
              <a:avLst/>
            </a:prstTxWarp>
          </a:bodyPr>
          <a:lstStyle>
            <a:lvl1pPr marL="0" indent="0" algn="l" rtl="0" eaLnBrk="1" fontAlgn="base" hangingPunct="1">
              <a:spcBef>
                <a:spcPts val="0"/>
              </a:spcBef>
              <a:spcAft>
                <a:spcPct val="0"/>
              </a:spcAft>
              <a:buClr>
                <a:srgbClr val="8888E2"/>
              </a:buClr>
              <a:buNone/>
              <a:defRPr sz="2000">
                <a:solidFill>
                  <a:schemeClr val="tx1"/>
                </a:solidFill>
                <a:latin typeface="+mn-lt"/>
                <a:ea typeface="+mn-ea"/>
                <a:cs typeface="+mn-cs"/>
              </a:defRPr>
            </a:lvl1pPr>
            <a:lvl2pPr marL="457200" indent="0" algn="l" rtl="0" eaLnBrk="1" fontAlgn="base" hangingPunct="1">
              <a:spcBef>
                <a:spcPct val="20000"/>
              </a:spcBef>
              <a:spcAft>
                <a:spcPct val="0"/>
              </a:spcAft>
              <a:buClr>
                <a:srgbClr val="8888E2"/>
              </a:buClr>
              <a:buNone/>
              <a:defRPr sz="1800">
                <a:solidFill>
                  <a:schemeClr val="tx1"/>
                </a:solidFill>
                <a:latin typeface="+mn-lt"/>
              </a:defRPr>
            </a:lvl2pPr>
            <a:lvl3pPr marL="914400" indent="0" algn="l" rtl="0" eaLnBrk="1" fontAlgn="base" hangingPunct="1">
              <a:spcBef>
                <a:spcPct val="20000"/>
              </a:spcBef>
              <a:spcAft>
                <a:spcPct val="0"/>
              </a:spcAft>
              <a:buClr>
                <a:srgbClr val="8888E2"/>
              </a:buClr>
              <a:buNone/>
              <a:defRPr sz="1600">
                <a:solidFill>
                  <a:schemeClr val="tx1"/>
                </a:solidFill>
                <a:latin typeface="+mn-lt"/>
              </a:defRPr>
            </a:lvl3pPr>
            <a:lvl4pPr marL="1371600" indent="0" algn="l" rtl="0" eaLnBrk="1" fontAlgn="base" hangingPunct="1">
              <a:spcBef>
                <a:spcPct val="20000"/>
              </a:spcBef>
              <a:spcAft>
                <a:spcPct val="0"/>
              </a:spcAft>
              <a:buClr>
                <a:srgbClr val="8888E2"/>
              </a:buClr>
              <a:buNone/>
              <a:defRPr sz="1400">
                <a:solidFill>
                  <a:schemeClr val="tx1"/>
                </a:solidFill>
                <a:latin typeface="+mn-lt"/>
              </a:defRPr>
            </a:lvl4pPr>
            <a:lvl5pPr marL="1828800" indent="0" algn="l" rtl="0" eaLnBrk="1" fontAlgn="base" hangingPunct="1">
              <a:spcBef>
                <a:spcPct val="20000"/>
              </a:spcBef>
              <a:spcAft>
                <a:spcPct val="0"/>
              </a:spcAft>
              <a:buClr>
                <a:srgbClr val="8888E2"/>
              </a:buClr>
              <a:buNone/>
              <a:defRPr sz="1400">
                <a:solidFill>
                  <a:schemeClr val="tx1"/>
                </a:solidFill>
                <a:latin typeface="+mn-lt"/>
              </a:defRPr>
            </a:lvl5pPr>
            <a:lvl6pPr marL="2286000" indent="0" algn="l" rtl="0" eaLnBrk="1" fontAlgn="base" hangingPunct="1">
              <a:spcBef>
                <a:spcPct val="20000"/>
              </a:spcBef>
              <a:spcAft>
                <a:spcPct val="0"/>
              </a:spcAft>
              <a:buClr>
                <a:srgbClr val="8888E2"/>
              </a:buClr>
              <a:buNone/>
              <a:defRPr sz="1400">
                <a:solidFill>
                  <a:schemeClr val="tx1"/>
                </a:solidFill>
                <a:latin typeface="+mn-lt"/>
              </a:defRPr>
            </a:lvl6pPr>
            <a:lvl7pPr marL="2743200" indent="0" algn="l" rtl="0" eaLnBrk="1" fontAlgn="base" hangingPunct="1">
              <a:spcBef>
                <a:spcPct val="20000"/>
              </a:spcBef>
              <a:spcAft>
                <a:spcPct val="0"/>
              </a:spcAft>
              <a:buClr>
                <a:srgbClr val="8888E2"/>
              </a:buClr>
              <a:buNone/>
              <a:defRPr sz="1400">
                <a:solidFill>
                  <a:schemeClr val="tx1"/>
                </a:solidFill>
                <a:latin typeface="+mn-lt"/>
              </a:defRPr>
            </a:lvl7pPr>
            <a:lvl8pPr marL="3200400" indent="0" algn="l" rtl="0" eaLnBrk="1" fontAlgn="base" hangingPunct="1">
              <a:spcBef>
                <a:spcPct val="20000"/>
              </a:spcBef>
              <a:spcAft>
                <a:spcPct val="0"/>
              </a:spcAft>
              <a:buClr>
                <a:srgbClr val="8888E2"/>
              </a:buClr>
              <a:buNone/>
              <a:defRPr sz="1400">
                <a:solidFill>
                  <a:schemeClr val="tx1"/>
                </a:solidFill>
                <a:latin typeface="+mn-lt"/>
              </a:defRPr>
            </a:lvl8pPr>
            <a:lvl9pPr marL="3657600" indent="0" algn="l" rtl="0" eaLnBrk="1" fontAlgn="base" hangingPunct="1">
              <a:spcBef>
                <a:spcPct val="20000"/>
              </a:spcBef>
              <a:spcAft>
                <a:spcPct val="0"/>
              </a:spcAft>
              <a:buClr>
                <a:srgbClr val="8888E2"/>
              </a:buClr>
              <a:buNone/>
              <a:defRPr sz="1400">
                <a:solidFill>
                  <a:schemeClr val="tx1"/>
                </a:solidFill>
                <a:latin typeface="+mn-lt"/>
              </a:defRPr>
            </a:lvl9pPr>
          </a:lstStyle>
          <a:p>
            <a:r>
              <a:rPr lang="en-GB" sz="2400" dirty="0" smtClean="0"/>
              <a:t>UK Web Focus has links to all papers</a:t>
            </a:r>
            <a:endParaRPr lang="en-GB" sz="2400" dirty="0"/>
          </a:p>
        </p:txBody>
      </p:sp>
      <p:cxnSp>
        <p:nvCxnSpPr>
          <p:cNvPr id="9" name="Straight Arrow Connector 8"/>
          <p:cNvCxnSpPr/>
          <p:nvPr/>
        </p:nvCxnSpPr>
        <p:spPr bwMode="auto">
          <a:xfrm flipH="1">
            <a:off x="6329082" y="748515"/>
            <a:ext cx="116542" cy="201744"/>
          </a:xfrm>
          <a:prstGeom prst="straightConnector1">
            <a:avLst/>
          </a:prstGeom>
          <a:solidFill>
            <a:schemeClr val="accent1"/>
          </a:solidFill>
          <a:ln w="12700" cap="flat" cmpd="sng" algn="ctr">
            <a:solidFill>
              <a:schemeClr val="tx1"/>
            </a:solidFill>
            <a:prstDash val="solid"/>
            <a:round/>
            <a:headEnd type="none" w="sm" len="sm"/>
            <a:tailEnd type="arrow"/>
          </a:ln>
          <a:effectLst/>
        </p:spPr>
      </p:cxnSp>
    </p:spTree>
    <p:extLst>
      <p:ext uri="{BB962C8B-B14F-4D97-AF65-F5344CB8AC3E}">
        <p14:creationId xmlns:p14="http://schemas.microsoft.com/office/powerpoint/2010/main" val="329711000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lstStyle/>
          <a:p>
            <a:endParaRPr lang="en-GB" sz="2400" dirty="0"/>
          </a:p>
        </p:txBody>
      </p:sp>
      <p:sp>
        <p:nvSpPr>
          <p:cNvPr id="4" name="Slide Number Placeholder 3"/>
          <p:cNvSpPr>
            <a:spLocks noGrp="1"/>
          </p:cNvSpPr>
          <p:nvPr>
            <p:ph type="sldNum" sz="quarter" idx="10"/>
          </p:nvPr>
        </p:nvSpPr>
        <p:spPr/>
        <p:txBody>
          <a:bodyPr/>
          <a:lstStyle/>
          <a:p>
            <a:pPr>
              <a:defRPr/>
            </a:pPr>
            <a:fld id="{BDEC4FD4-707E-4E4E-B68A-DCD8601E01D0}" type="slidenum">
              <a:rPr lang="en-US" altLang="en-US" smtClean="0"/>
              <a:pPr>
                <a:defRPr/>
              </a:pPr>
              <a:t>44</a:t>
            </a:fld>
            <a:endParaRPr lang="en-US" altLang="en-US"/>
          </a:p>
        </p:txBody>
      </p:sp>
      <p:sp>
        <p:nvSpPr>
          <p:cNvPr id="5" name="Text Box 4"/>
          <p:cNvSpPr txBox="1">
            <a:spLocks noChangeArrowheads="1"/>
          </p:cNvSpPr>
          <p:nvPr/>
        </p:nvSpPr>
        <p:spPr bwMode="auto">
          <a:xfrm rot="-5400000">
            <a:off x="-426564" y="1099120"/>
            <a:ext cx="216758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eaLnBrk="1" hangingPunct="1"/>
            <a:r>
              <a:rPr lang="en-GB" b="1" dirty="0" smtClean="0">
                <a:solidFill>
                  <a:schemeClr val="bg1"/>
                </a:solidFill>
              </a:rPr>
              <a:t>The Evidence</a:t>
            </a:r>
            <a:endParaRPr lang="en-GB" b="1" dirty="0">
              <a:solidFill>
                <a:schemeClr val="bg1"/>
              </a:solidFill>
            </a:endParaRPr>
          </a:p>
        </p:txBody>
      </p:sp>
      <p:sp>
        <p:nvSpPr>
          <p:cNvPr id="6" name="Rectangle 5"/>
          <p:cNvSpPr/>
          <p:nvPr/>
        </p:nvSpPr>
        <p:spPr bwMode="auto">
          <a:xfrm>
            <a:off x="0" y="0"/>
            <a:ext cx="9144000" cy="6858000"/>
          </a:xfrm>
          <a:prstGeom prst="rect">
            <a:avLst/>
          </a:prstGeom>
          <a:solidFill>
            <a:schemeClr val="tx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ndParaRPr>
          </a:p>
        </p:txBody>
      </p:sp>
      <p:sp>
        <p:nvSpPr>
          <p:cNvPr id="2" name="Title 1"/>
          <p:cNvSpPr>
            <a:spLocks noGrp="1"/>
          </p:cNvSpPr>
          <p:nvPr>
            <p:ph type="title"/>
          </p:nvPr>
        </p:nvSpPr>
        <p:spPr>
          <a:xfrm>
            <a:off x="1058389" y="2607569"/>
            <a:ext cx="7772400" cy="681148"/>
          </a:xfrm>
        </p:spPr>
        <p:txBody>
          <a:bodyPr/>
          <a:lstStyle/>
          <a:p>
            <a:r>
              <a:rPr lang="en-GB" dirty="0" smtClean="0">
                <a:solidFill>
                  <a:schemeClr val="bg1"/>
                </a:solidFill>
              </a:rPr>
              <a:t>Barriers</a:t>
            </a:r>
            <a:endParaRPr lang="en-GB" dirty="0">
              <a:solidFill>
                <a:schemeClr val="bg1"/>
              </a:solidFill>
            </a:endParaRPr>
          </a:p>
        </p:txBody>
      </p:sp>
    </p:spTree>
    <p:extLst>
      <p:ext uri="{BB962C8B-B14F-4D97-AF65-F5344CB8AC3E}">
        <p14:creationId xmlns:p14="http://schemas.microsoft.com/office/powerpoint/2010/main" val="15901348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But …</a:t>
            </a:r>
            <a:endParaRPr lang="en-GB" dirty="0"/>
          </a:p>
        </p:txBody>
      </p:sp>
      <p:sp>
        <p:nvSpPr>
          <p:cNvPr id="3" name="Text Placeholder 2"/>
          <p:cNvSpPr>
            <a:spLocks noGrp="1"/>
          </p:cNvSpPr>
          <p:nvPr>
            <p:ph type="body" idx="1"/>
          </p:nvPr>
        </p:nvSpPr>
        <p:spPr>
          <a:xfrm>
            <a:off x="1149789" y="1131683"/>
            <a:ext cx="5053787" cy="2301799"/>
          </a:xfrm>
        </p:spPr>
        <p:txBody>
          <a:bodyPr/>
          <a:lstStyle/>
          <a:p>
            <a:r>
              <a:rPr lang="en-GB" sz="2400" dirty="0" smtClean="0"/>
              <a:t>But what about:</a:t>
            </a:r>
          </a:p>
          <a:p>
            <a:pPr marL="447675" lvl="1" indent="-249238">
              <a:buFont typeface="Arial" pitchFamily="34" charset="0"/>
              <a:buChar char="•"/>
            </a:pPr>
            <a:r>
              <a:rPr lang="en-GB" sz="2000" dirty="0" smtClean="0"/>
              <a:t>Legal, ethical &amp; privacy concerns</a:t>
            </a:r>
          </a:p>
          <a:p>
            <a:pPr marL="447675" lvl="1" indent="-249238">
              <a:buFont typeface="Arial" pitchFamily="34" charset="0"/>
              <a:buChar char="•"/>
            </a:pPr>
            <a:r>
              <a:rPr lang="en-GB" sz="2000" dirty="0"/>
              <a:t>My boss doesn’t approve</a:t>
            </a:r>
          </a:p>
          <a:p>
            <a:pPr marL="447675" lvl="1" indent="-249238">
              <a:buFont typeface="Arial" pitchFamily="34" charset="0"/>
              <a:buChar char="•"/>
            </a:pPr>
            <a:r>
              <a:rPr lang="en-GB" sz="2000" dirty="0"/>
              <a:t>My institution doesn’t approve</a:t>
            </a:r>
          </a:p>
          <a:p>
            <a:pPr marL="447675" lvl="1" indent="-249238">
              <a:buFont typeface="Arial" pitchFamily="34" charset="0"/>
              <a:buChar char="•"/>
            </a:pPr>
            <a:r>
              <a:rPr lang="en-GB" sz="2000" dirty="0" smtClean="0"/>
              <a:t>It doesn’t work in my discipline</a:t>
            </a:r>
          </a:p>
          <a:p>
            <a:pPr marL="447675" lvl="1" indent="-249238">
              <a:buFont typeface="Arial" pitchFamily="34" charset="0"/>
              <a:buChar char="•"/>
            </a:pPr>
            <a:r>
              <a:rPr lang="en-GB" sz="2000" dirty="0" smtClean="0"/>
              <a:t>It </a:t>
            </a:r>
            <a:r>
              <a:rPr lang="en-GB" sz="2000" dirty="0"/>
              <a:t>doesn’t work for me</a:t>
            </a:r>
          </a:p>
          <a:p>
            <a:pPr marL="800100" lvl="1" indent="-342900">
              <a:buFont typeface="Arial" pitchFamily="34" charset="0"/>
              <a:buChar char="•"/>
            </a:pPr>
            <a:endParaRPr lang="en-GB" sz="2000" dirty="0" smtClean="0"/>
          </a:p>
          <a:p>
            <a:pPr marL="800100" lvl="1" indent="-342900">
              <a:buFont typeface="Arial" pitchFamily="34" charset="0"/>
              <a:buChar char="•"/>
            </a:pPr>
            <a:endParaRPr lang="en-GB" sz="2000" dirty="0" smtClean="0"/>
          </a:p>
          <a:p>
            <a:endParaRPr lang="en-GB" sz="2400" dirty="0"/>
          </a:p>
        </p:txBody>
      </p:sp>
      <p:sp>
        <p:nvSpPr>
          <p:cNvPr id="4" name="Slide Number Placeholder 3"/>
          <p:cNvSpPr>
            <a:spLocks noGrp="1"/>
          </p:cNvSpPr>
          <p:nvPr>
            <p:ph type="sldNum" sz="quarter" idx="10"/>
          </p:nvPr>
        </p:nvSpPr>
        <p:spPr/>
        <p:txBody>
          <a:bodyPr/>
          <a:lstStyle/>
          <a:p>
            <a:pPr>
              <a:defRPr/>
            </a:pPr>
            <a:fld id="{BDEC4FD4-707E-4E4E-B68A-DCD8601E01D0}" type="slidenum">
              <a:rPr lang="en-US" altLang="en-US" smtClean="0"/>
              <a:pPr>
                <a:defRPr/>
              </a:pPr>
              <a:t>45</a:t>
            </a:fld>
            <a:endParaRPr lang="en-US" altLang="en-US"/>
          </a:p>
        </p:txBody>
      </p:sp>
      <p:pic>
        <p:nvPicPr>
          <p:cNvPr id="5" name="Picture 4" descr="Risks and opportunities framework"/>
          <p:cNvPicPr/>
          <p:nvPr/>
        </p:nvPicPr>
        <p:blipFill>
          <a:blip r:embed="rId3">
            <a:extLst>
              <a:ext uri="{28A0092B-C50C-407E-A947-70E740481C1C}">
                <a14:useLocalDpi xmlns:a14="http://schemas.microsoft.com/office/drawing/2010/main" val="0"/>
              </a:ext>
            </a:extLst>
          </a:blip>
          <a:srcRect/>
          <a:stretch>
            <a:fillRect/>
          </a:stretch>
        </p:blipFill>
        <p:spPr bwMode="auto">
          <a:xfrm>
            <a:off x="7447990" y="3421380"/>
            <a:ext cx="1276350" cy="3436620"/>
          </a:xfrm>
          <a:prstGeom prst="rect">
            <a:avLst/>
          </a:prstGeom>
          <a:noFill/>
          <a:ln>
            <a:noFill/>
          </a:ln>
        </p:spPr>
      </p:pic>
      <p:sp>
        <p:nvSpPr>
          <p:cNvPr id="6" name="Text Placeholder 2"/>
          <p:cNvSpPr txBox="1">
            <a:spLocks/>
          </p:cNvSpPr>
          <p:nvPr/>
        </p:nvSpPr>
        <p:spPr bwMode="auto">
          <a:xfrm>
            <a:off x="1185648" y="3421381"/>
            <a:ext cx="6262342" cy="34366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1" fontAlgn="base" hangingPunct="1">
              <a:spcBef>
                <a:spcPts val="0"/>
              </a:spcBef>
              <a:spcAft>
                <a:spcPct val="0"/>
              </a:spcAft>
              <a:buClr>
                <a:srgbClr val="8888E2"/>
              </a:buClr>
              <a:buNone/>
              <a:defRPr sz="2000">
                <a:solidFill>
                  <a:schemeClr val="tx1"/>
                </a:solidFill>
                <a:latin typeface="+mn-lt"/>
                <a:ea typeface="+mn-ea"/>
                <a:cs typeface="+mn-cs"/>
              </a:defRPr>
            </a:lvl1pPr>
            <a:lvl2pPr marL="457200" indent="0" algn="l" rtl="0" eaLnBrk="1" fontAlgn="base" hangingPunct="1">
              <a:spcBef>
                <a:spcPct val="20000"/>
              </a:spcBef>
              <a:spcAft>
                <a:spcPct val="0"/>
              </a:spcAft>
              <a:buClr>
                <a:srgbClr val="8888E2"/>
              </a:buClr>
              <a:buNone/>
              <a:defRPr sz="1800">
                <a:solidFill>
                  <a:schemeClr val="tx1"/>
                </a:solidFill>
                <a:latin typeface="+mn-lt"/>
              </a:defRPr>
            </a:lvl2pPr>
            <a:lvl3pPr marL="914400" indent="0" algn="l" rtl="0" eaLnBrk="1" fontAlgn="base" hangingPunct="1">
              <a:spcBef>
                <a:spcPct val="20000"/>
              </a:spcBef>
              <a:spcAft>
                <a:spcPct val="0"/>
              </a:spcAft>
              <a:buClr>
                <a:srgbClr val="8888E2"/>
              </a:buClr>
              <a:buNone/>
              <a:defRPr sz="1600">
                <a:solidFill>
                  <a:schemeClr val="tx1"/>
                </a:solidFill>
                <a:latin typeface="+mn-lt"/>
              </a:defRPr>
            </a:lvl3pPr>
            <a:lvl4pPr marL="1371600" indent="0" algn="l" rtl="0" eaLnBrk="1" fontAlgn="base" hangingPunct="1">
              <a:spcBef>
                <a:spcPct val="20000"/>
              </a:spcBef>
              <a:spcAft>
                <a:spcPct val="0"/>
              </a:spcAft>
              <a:buClr>
                <a:srgbClr val="8888E2"/>
              </a:buClr>
              <a:buNone/>
              <a:defRPr sz="1400">
                <a:solidFill>
                  <a:schemeClr val="tx1"/>
                </a:solidFill>
                <a:latin typeface="+mn-lt"/>
              </a:defRPr>
            </a:lvl4pPr>
            <a:lvl5pPr marL="1828800" indent="0" algn="l" rtl="0" eaLnBrk="1" fontAlgn="base" hangingPunct="1">
              <a:spcBef>
                <a:spcPct val="20000"/>
              </a:spcBef>
              <a:spcAft>
                <a:spcPct val="0"/>
              </a:spcAft>
              <a:buClr>
                <a:srgbClr val="8888E2"/>
              </a:buClr>
              <a:buNone/>
              <a:defRPr sz="1400">
                <a:solidFill>
                  <a:schemeClr val="tx1"/>
                </a:solidFill>
                <a:latin typeface="+mn-lt"/>
              </a:defRPr>
            </a:lvl5pPr>
            <a:lvl6pPr marL="2286000" indent="0" algn="l" rtl="0" eaLnBrk="1" fontAlgn="base" hangingPunct="1">
              <a:spcBef>
                <a:spcPct val="20000"/>
              </a:spcBef>
              <a:spcAft>
                <a:spcPct val="0"/>
              </a:spcAft>
              <a:buClr>
                <a:srgbClr val="8888E2"/>
              </a:buClr>
              <a:buNone/>
              <a:defRPr sz="1400">
                <a:solidFill>
                  <a:schemeClr val="tx1"/>
                </a:solidFill>
                <a:latin typeface="+mn-lt"/>
              </a:defRPr>
            </a:lvl6pPr>
            <a:lvl7pPr marL="2743200" indent="0" algn="l" rtl="0" eaLnBrk="1" fontAlgn="base" hangingPunct="1">
              <a:spcBef>
                <a:spcPct val="20000"/>
              </a:spcBef>
              <a:spcAft>
                <a:spcPct val="0"/>
              </a:spcAft>
              <a:buClr>
                <a:srgbClr val="8888E2"/>
              </a:buClr>
              <a:buNone/>
              <a:defRPr sz="1400">
                <a:solidFill>
                  <a:schemeClr val="tx1"/>
                </a:solidFill>
                <a:latin typeface="+mn-lt"/>
              </a:defRPr>
            </a:lvl7pPr>
            <a:lvl8pPr marL="3200400" indent="0" algn="l" rtl="0" eaLnBrk="1" fontAlgn="base" hangingPunct="1">
              <a:spcBef>
                <a:spcPct val="20000"/>
              </a:spcBef>
              <a:spcAft>
                <a:spcPct val="0"/>
              </a:spcAft>
              <a:buClr>
                <a:srgbClr val="8888E2"/>
              </a:buClr>
              <a:buNone/>
              <a:defRPr sz="1400">
                <a:solidFill>
                  <a:schemeClr val="tx1"/>
                </a:solidFill>
                <a:latin typeface="+mn-lt"/>
              </a:defRPr>
            </a:lvl8pPr>
            <a:lvl9pPr marL="3657600" indent="0" algn="l" rtl="0" eaLnBrk="1" fontAlgn="base" hangingPunct="1">
              <a:spcBef>
                <a:spcPct val="20000"/>
              </a:spcBef>
              <a:spcAft>
                <a:spcPct val="0"/>
              </a:spcAft>
              <a:buClr>
                <a:srgbClr val="8888E2"/>
              </a:buClr>
              <a:buNone/>
              <a:defRPr sz="1400">
                <a:solidFill>
                  <a:schemeClr val="tx1"/>
                </a:solidFill>
                <a:latin typeface="+mn-lt"/>
              </a:defRPr>
            </a:lvl9pPr>
          </a:lstStyle>
          <a:p>
            <a:r>
              <a:rPr lang="en-GB" sz="2400" kern="0" dirty="0" smtClean="0"/>
              <a:t>Risks and opportunities framework:</a:t>
            </a:r>
          </a:p>
          <a:p>
            <a:pPr marL="447675" lvl="1" indent="-249238">
              <a:buFont typeface="Arial" pitchFamily="34" charset="0"/>
              <a:buChar char="•"/>
            </a:pPr>
            <a:r>
              <a:rPr lang="en-GB" sz="2000" kern="0" dirty="0" smtClean="0"/>
              <a:t>It’s not about ‘social media’ it’s about ‘social media for a particular purpose’</a:t>
            </a:r>
          </a:p>
          <a:p>
            <a:pPr marL="447675" lvl="1" indent="-249238">
              <a:buFont typeface="Arial" pitchFamily="34" charset="0"/>
              <a:buChar char="•"/>
            </a:pPr>
            <a:r>
              <a:rPr lang="en-GB" sz="2000" kern="0" dirty="0" smtClean="0"/>
              <a:t>Be clear of potential benefits &amp; associated risks</a:t>
            </a:r>
          </a:p>
          <a:p>
            <a:pPr marL="447675" lvl="1" indent="-249238">
              <a:buFont typeface="Arial" pitchFamily="34" charset="0"/>
              <a:buChar char="•"/>
            </a:pPr>
            <a:r>
              <a:rPr lang="en-GB" sz="2000" kern="0" dirty="0" smtClean="0"/>
              <a:t>Remember the risks of not doing things</a:t>
            </a:r>
          </a:p>
          <a:p>
            <a:pPr marL="447675" lvl="1" indent="-249238">
              <a:buFont typeface="Arial" pitchFamily="34" charset="0"/>
              <a:buChar char="•"/>
            </a:pPr>
            <a:r>
              <a:rPr lang="en-GB" sz="2000" kern="0" dirty="0" smtClean="0"/>
              <a:t>There  will be costs (but may be small)</a:t>
            </a:r>
          </a:p>
          <a:p>
            <a:pPr marL="447675" lvl="1" indent="-249238">
              <a:buFont typeface="Arial" pitchFamily="34" charset="0"/>
              <a:buChar char="•"/>
            </a:pPr>
            <a:r>
              <a:rPr lang="en-GB" sz="2000" kern="0" dirty="0" smtClean="0"/>
              <a:t>Adopt risk minimisation strategies</a:t>
            </a:r>
          </a:p>
          <a:p>
            <a:pPr marL="447675" lvl="1" indent="-249238">
              <a:buFont typeface="Arial" pitchFamily="34" charset="0"/>
              <a:buChar char="•"/>
            </a:pPr>
            <a:r>
              <a:rPr lang="en-GB" sz="2000" kern="0" dirty="0" smtClean="0"/>
              <a:t>Base decisions on evidence</a:t>
            </a:r>
          </a:p>
          <a:p>
            <a:pPr marL="447675" lvl="1" indent="-249238">
              <a:buFont typeface="Arial" pitchFamily="34" charset="0"/>
              <a:buChar char="•"/>
            </a:pPr>
            <a:r>
              <a:rPr lang="en-GB" sz="2000" kern="0" dirty="0" smtClean="0"/>
              <a:t>Be aware of biases and subjective factors</a:t>
            </a:r>
          </a:p>
          <a:p>
            <a:pPr marL="800100" lvl="1" indent="-342900">
              <a:buFont typeface="Arial" pitchFamily="34" charset="0"/>
              <a:buChar char="•"/>
            </a:pPr>
            <a:endParaRPr lang="en-GB" sz="2000" kern="0" dirty="0" smtClean="0"/>
          </a:p>
          <a:p>
            <a:pPr marL="800100" lvl="1" indent="-342900">
              <a:buFont typeface="Arial" pitchFamily="34" charset="0"/>
              <a:buChar char="•"/>
            </a:pPr>
            <a:endParaRPr lang="en-GB" sz="2000" kern="0" dirty="0" smtClean="0"/>
          </a:p>
          <a:p>
            <a:endParaRPr lang="en-GB" sz="2400" kern="0" dirty="0"/>
          </a:p>
        </p:txBody>
      </p:sp>
      <p:sp>
        <p:nvSpPr>
          <p:cNvPr id="7" name="AutoShape 29">
            <a:hlinkClick r:id="rId4"/>
          </p:cNvPr>
          <p:cNvSpPr>
            <a:spLocks noChangeArrowheads="1"/>
          </p:cNvSpPr>
          <p:nvPr/>
        </p:nvSpPr>
        <p:spPr bwMode="auto">
          <a:xfrm>
            <a:off x="8512308" y="3094410"/>
            <a:ext cx="296863" cy="227012"/>
          </a:xfrm>
          <a:prstGeom prst="rightArrow">
            <a:avLst>
              <a:gd name="adj1" fmla="val 50000"/>
              <a:gd name="adj2" fmla="val 37015"/>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p>
        </p:txBody>
      </p:sp>
    </p:spTree>
    <p:extLst>
      <p:ext uri="{BB962C8B-B14F-4D97-AF65-F5344CB8AC3E}">
        <p14:creationId xmlns:p14="http://schemas.microsoft.com/office/powerpoint/2010/main" val="4262645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8772" y="97451"/>
            <a:ext cx="7072899" cy="681148"/>
          </a:xfrm>
        </p:spPr>
        <p:txBody>
          <a:bodyPr/>
          <a:lstStyle/>
          <a:p>
            <a:pPr algn="r"/>
            <a:r>
              <a:rPr lang="en-GB" dirty="0" smtClean="0"/>
              <a:t>Paper</a:t>
            </a:r>
            <a:endParaRPr lang="en-GB" dirty="0"/>
          </a:p>
        </p:txBody>
      </p:sp>
      <p:sp>
        <p:nvSpPr>
          <p:cNvPr id="3" name="Text Placeholder 2"/>
          <p:cNvSpPr>
            <a:spLocks noGrp="1"/>
          </p:cNvSpPr>
          <p:nvPr>
            <p:ph type="body" idx="1"/>
          </p:nvPr>
        </p:nvSpPr>
        <p:spPr>
          <a:xfrm>
            <a:off x="6516011" y="1131683"/>
            <a:ext cx="2288124" cy="5585988"/>
          </a:xfrm>
        </p:spPr>
        <p:txBody>
          <a:bodyPr/>
          <a:lstStyle/>
          <a:p>
            <a:r>
              <a:rPr lang="en-GB" sz="2400" dirty="0" smtClean="0"/>
              <a:t>Accompanying paper available on:</a:t>
            </a:r>
          </a:p>
          <a:p>
            <a:pPr marL="268288" lvl="1" indent="-179388">
              <a:buFont typeface="Arial" pitchFamily="34" charset="0"/>
              <a:buChar char="•"/>
            </a:pPr>
            <a:r>
              <a:rPr lang="en-GB" dirty="0" err="1" smtClean="0"/>
              <a:t>ResearchGate</a:t>
            </a:r>
            <a:endParaRPr lang="en-GB" dirty="0" smtClean="0"/>
          </a:p>
          <a:p>
            <a:pPr marL="268288" lvl="1" indent="-179388">
              <a:buFont typeface="Arial" pitchFamily="34" charset="0"/>
              <a:buChar char="•"/>
            </a:pPr>
            <a:r>
              <a:rPr lang="en-GB" dirty="0" smtClean="0"/>
              <a:t>Academia.edu</a:t>
            </a:r>
          </a:p>
          <a:p>
            <a:pPr marL="268288" lvl="1" indent="-179388">
              <a:buFont typeface="Arial" pitchFamily="34" charset="0"/>
              <a:buChar char="•"/>
            </a:pPr>
            <a:r>
              <a:rPr lang="en-GB" dirty="0" smtClean="0"/>
              <a:t>Opus, University of Bath IR</a:t>
            </a:r>
            <a:endParaRPr lang="en-GB" dirty="0"/>
          </a:p>
        </p:txBody>
      </p:sp>
      <p:sp>
        <p:nvSpPr>
          <p:cNvPr id="4" name="Slide Number Placeholder 3"/>
          <p:cNvSpPr>
            <a:spLocks noGrp="1"/>
          </p:cNvSpPr>
          <p:nvPr>
            <p:ph type="sldNum" sz="quarter" idx="10"/>
          </p:nvPr>
        </p:nvSpPr>
        <p:spPr/>
        <p:txBody>
          <a:bodyPr/>
          <a:lstStyle/>
          <a:p>
            <a:pPr>
              <a:defRPr/>
            </a:pPr>
            <a:fld id="{BDEC4FD4-707E-4E4E-B68A-DCD8601E01D0}" type="slidenum">
              <a:rPr lang="en-US" altLang="en-US" smtClean="0"/>
              <a:pPr>
                <a:defRPr/>
              </a:pPr>
              <a:t>46</a:t>
            </a:fld>
            <a:endParaRPr lang="en-US" altLang="en-US"/>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8095"/>
            <a:ext cx="6516010" cy="6839905"/>
          </a:xfrm>
          <a:prstGeom prst="rect">
            <a:avLst/>
          </a:prstGeom>
          <a:ln>
            <a:solidFill>
              <a:schemeClr val="tx1"/>
            </a:solidFill>
          </a:ln>
        </p:spPr>
      </p:pic>
      <p:sp>
        <p:nvSpPr>
          <p:cNvPr id="6" name="AutoShape 29">
            <a:hlinkClick r:id="rId4"/>
          </p:cNvPr>
          <p:cNvSpPr>
            <a:spLocks noChangeArrowheads="1"/>
          </p:cNvSpPr>
          <p:nvPr/>
        </p:nvSpPr>
        <p:spPr bwMode="auto">
          <a:xfrm>
            <a:off x="8507273" y="2359851"/>
            <a:ext cx="296862" cy="227012"/>
          </a:xfrm>
          <a:prstGeom prst="rightArrow">
            <a:avLst>
              <a:gd name="adj1" fmla="val 50000"/>
              <a:gd name="adj2" fmla="val 37015"/>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7" name="AutoShape 29">
            <a:hlinkClick r:id="rId5"/>
          </p:cNvPr>
          <p:cNvSpPr>
            <a:spLocks noChangeArrowheads="1"/>
          </p:cNvSpPr>
          <p:nvPr/>
        </p:nvSpPr>
        <p:spPr bwMode="auto">
          <a:xfrm>
            <a:off x="8507273" y="2718344"/>
            <a:ext cx="296862" cy="227012"/>
          </a:xfrm>
          <a:prstGeom prst="rightArrow">
            <a:avLst>
              <a:gd name="adj1" fmla="val 50000"/>
              <a:gd name="adj2" fmla="val 37015"/>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8" name="AutoShape 29">
            <a:hlinkClick r:id="rId6"/>
          </p:cNvPr>
          <p:cNvSpPr>
            <a:spLocks noChangeArrowheads="1"/>
          </p:cNvSpPr>
          <p:nvPr/>
        </p:nvSpPr>
        <p:spPr bwMode="auto">
          <a:xfrm>
            <a:off x="8511242" y="3211035"/>
            <a:ext cx="296862" cy="227012"/>
          </a:xfrm>
          <a:prstGeom prst="rightArrow">
            <a:avLst>
              <a:gd name="adj1" fmla="val 50000"/>
              <a:gd name="adj2" fmla="val 37015"/>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9" name="TextBox 8"/>
          <p:cNvSpPr txBox="1"/>
          <p:nvPr/>
        </p:nvSpPr>
        <p:spPr>
          <a:xfrm>
            <a:off x="6516010" y="4464423"/>
            <a:ext cx="2577073" cy="2185214"/>
          </a:xfrm>
          <a:prstGeom prst="rect">
            <a:avLst/>
          </a:prstGeom>
          <a:noFill/>
          <a:ln>
            <a:solidFill>
              <a:schemeClr val="tx1"/>
            </a:solidFill>
          </a:ln>
        </p:spPr>
        <p:txBody>
          <a:bodyPr wrap="square" rtlCol="0">
            <a:spAutoFit/>
          </a:bodyPr>
          <a:lstStyle/>
          <a:p>
            <a:r>
              <a:rPr lang="en-GB" dirty="0" smtClean="0"/>
              <a:t>Share with your friends and provide real-time peer-reviewing: </a:t>
            </a:r>
            <a:r>
              <a:rPr lang="en-GB" sz="2000" b="1" dirty="0" smtClean="0"/>
              <a:t>http</a:t>
            </a:r>
            <a:r>
              <a:rPr lang="en-GB" sz="2000" b="1" dirty="0"/>
              <a:t>://bit.ly/sra13-kelly</a:t>
            </a:r>
            <a:endParaRPr lang="en-GB" b="1" dirty="0"/>
          </a:p>
        </p:txBody>
      </p:sp>
    </p:spTree>
    <p:extLst>
      <p:ext uri="{BB962C8B-B14F-4D97-AF65-F5344CB8AC3E}">
        <p14:creationId xmlns:p14="http://schemas.microsoft.com/office/powerpoint/2010/main" val="75231273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solidFill>
            </a:endParaRPr>
          </a:p>
        </p:txBody>
      </p:sp>
      <p:sp>
        <p:nvSpPr>
          <p:cNvPr id="2" name="Title 1"/>
          <p:cNvSpPr>
            <a:spLocks noGrp="1"/>
          </p:cNvSpPr>
          <p:nvPr>
            <p:ph type="title"/>
          </p:nvPr>
        </p:nvSpPr>
        <p:spPr>
          <a:xfrm>
            <a:off x="1187449" y="260350"/>
            <a:ext cx="7859273" cy="668338"/>
          </a:xfrm>
        </p:spPr>
        <p:txBody>
          <a:bodyPr/>
          <a:lstStyle/>
          <a:p>
            <a:r>
              <a:rPr lang="en-GB" dirty="0" smtClean="0">
                <a:solidFill>
                  <a:schemeClr val="bg1"/>
                </a:solidFill>
              </a:rPr>
              <a:t>Health Warning!</a:t>
            </a:r>
            <a:endParaRPr lang="en-GB" dirty="0">
              <a:solidFill>
                <a:schemeClr val="bg1"/>
              </a:solidFill>
            </a:endParaRPr>
          </a:p>
        </p:txBody>
      </p:sp>
      <p:sp>
        <p:nvSpPr>
          <p:cNvPr id="3" name="Content Placeholder 2"/>
          <p:cNvSpPr>
            <a:spLocks noGrp="1"/>
          </p:cNvSpPr>
          <p:nvPr>
            <p:ph idx="1"/>
          </p:nvPr>
        </p:nvSpPr>
        <p:spPr>
          <a:xfrm>
            <a:off x="1187450" y="2344367"/>
            <a:ext cx="7300136" cy="2616740"/>
          </a:xfrm>
        </p:spPr>
        <p:txBody>
          <a:bodyPr/>
          <a:lstStyle/>
          <a:p>
            <a:pPr marL="0" indent="0">
              <a:buNone/>
            </a:pPr>
            <a:r>
              <a:rPr lang="en-GB" b="1" dirty="0" smtClean="0">
                <a:solidFill>
                  <a:schemeClr val="bg1"/>
                </a:solidFill>
              </a:rPr>
              <a:t>Suggestions given can help to enhance the visibility of one’s research.  </a:t>
            </a:r>
          </a:p>
          <a:p>
            <a:pPr marL="0" indent="0">
              <a:buNone/>
            </a:pPr>
            <a:endParaRPr lang="en-GB" b="1" dirty="0">
              <a:solidFill>
                <a:schemeClr val="bg1"/>
              </a:solidFill>
            </a:endParaRPr>
          </a:p>
          <a:p>
            <a:pPr marL="0" indent="0">
              <a:buNone/>
            </a:pPr>
            <a:r>
              <a:rPr lang="en-GB" b="1" dirty="0" smtClean="0">
                <a:solidFill>
                  <a:schemeClr val="bg1"/>
                </a:solidFill>
              </a:rPr>
              <a:t>Highly visible and popular research is not necessarily an indication of quality!</a:t>
            </a:r>
          </a:p>
          <a:p>
            <a:pPr marL="0" indent="0">
              <a:buNone/>
            </a:pPr>
            <a:endParaRPr lang="en-GB" b="1" dirty="0">
              <a:solidFill>
                <a:schemeClr val="bg1"/>
              </a:solidFill>
            </a:endParaRPr>
          </a:p>
        </p:txBody>
      </p:sp>
      <p:sp>
        <p:nvSpPr>
          <p:cNvPr id="4" name="Slide Number Placeholder 3"/>
          <p:cNvSpPr>
            <a:spLocks noGrp="1"/>
          </p:cNvSpPr>
          <p:nvPr>
            <p:ph type="sldNum" sz="quarter" idx="10"/>
          </p:nvPr>
        </p:nvSpPr>
        <p:spPr/>
        <p:txBody>
          <a:bodyPr/>
          <a:lstStyle/>
          <a:p>
            <a:fld id="{66DCC5AB-BB7A-4F7E-BC77-62440D429929}" type="slidenum">
              <a:rPr lang="en-US" smtClean="0"/>
              <a:pPr/>
              <a:t>47</a:t>
            </a:fld>
            <a:endParaRPr lang="en-US"/>
          </a:p>
        </p:txBody>
      </p:sp>
    </p:spTree>
    <p:extLst>
      <p:ext uri="{BB962C8B-B14F-4D97-AF65-F5344CB8AC3E}">
        <p14:creationId xmlns:p14="http://schemas.microsoft.com/office/powerpoint/2010/main" val="249383059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Top Ten Tips</a:t>
            </a:r>
            <a:endParaRPr lang="en-GB" dirty="0"/>
          </a:p>
        </p:txBody>
      </p:sp>
      <p:sp>
        <p:nvSpPr>
          <p:cNvPr id="3" name="Text Placeholder 2"/>
          <p:cNvSpPr>
            <a:spLocks noGrp="1"/>
          </p:cNvSpPr>
          <p:nvPr>
            <p:ph type="body" idx="1"/>
          </p:nvPr>
        </p:nvSpPr>
        <p:spPr/>
        <p:txBody>
          <a:bodyPr/>
          <a:lstStyle/>
          <a:p>
            <a:pPr marL="528638" indent="-528638">
              <a:buAutoNum type="arabicPlain"/>
            </a:pPr>
            <a:r>
              <a:rPr lang="en-GB" sz="2800" dirty="0" smtClean="0"/>
              <a:t>Be pro-active</a:t>
            </a:r>
          </a:p>
          <a:p>
            <a:pPr marL="528638" indent="-528638">
              <a:buAutoNum type="arabicPlain"/>
            </a:pPr>
            <a:r>
              <a:rPr lang="en-GB" sz="2800" dirty="0" smtClean="0"/>
              <a:t>Monitor what works for you</a:t>
            </a:r>
          </a:p>
          <a:p>
            <a:pPr marL="528638" indent="-528638">
              <a:buAutoNum type="arabicPlain"/>
            </a:pPr>
            <a:r>
              <a:rPr lang="en-GB" sz="2800" dirty="0" smtClean="0"/>
              <a:t>Don’t forget the links</a:t>
            </a:r>
          </a:p>
          <a:p>
            <a:pPr marL="528638" indent="-528638">
              <a:buAutoNum type="arabicPlain"/>
            </a:pPr>
            <a:r>
              <a:rPr lang="en-GB" sz="2800" dirty="0" smtClean="0"/>
              <a:t>Don’t forget the Google juice</a:t>
            </a:r>
          </a:p>
          <a:p>
            <a:pPr marL="528638" indent="-528638">
              <a:buAutoNum type="arabicPlain"/>
            </a:pPr>
            <a:r>
              <a:rPr lang="en-GB" sz="2800" dirty="0" smtClean="0"/>
              <a:t>Develop your network</a:t>
            </a:r>
          </a:p>
          <a:p>
            <a:pPr marL="528638" indent="-528638">
              <a:buFont typeface="+mj-lt"/>
              <a:buAutoNum type="arabicPeriod" startAt="6"/>
            </a:pPr>
            <a:r>
              <a:rPr lang="en-GB" sz="2800" dirty="0" smtClean="0"/>
              <a:t>Encourage </a:t>
            </a:r>
            <a:r>
              <a:rPr lang="en-GB" sz="2800" dirty="0"/>
              <a:t>feedback and discussion </a:t>
            </a:r>
            <a:endParaRPr lang="en-GB" sz="2800" dirty="0" smtClean="0"/>
          </a:p>
          <a:p>
            <a:pPr marL="528638" indent="-528638">
              <a:buAutoNum type="arabicPeriod" startAt="6"/>
            </a:pPr>
            <a:r>
              <a:rPr lang="en-GB" sz="2800" dirty="0" smtClean="0"/>
              <a:t>Understand your network</a:t>
            </a:r>
          </a:p>
          <a:p>
            <a:pPr marL="528638" indent="-528638">
              <a:buAutoNum type="arabicPeriod" startAt="6"/>
            </a:pPr>
            <a:r>
              <a:rPr lang="en-GB" sz="2800" dirty="0" smtClean="0"/>
              <a:t>Know your limits</a:t>
            </a:r>
          </a:p>
          <a:p>
            <a:pPr marL="528638" indent="-528638">
              <a:buAutoNum type="arabicPeriod" startAt="6"/>
            </a:pPr>
            <a:r>
              <a:rPr lang="en-GB" sz="2800" dirty="0" smtClean="0"/>
              <a:t>Seek improvements</a:t>
            </a:r>
          </a:p>
          <a:p>
            <a:pPr marL="528638" indent="-528638">
              <a:buAutoNum type="arabicPeriod" startAt="6"/>
            </a:pPr>
            <a:r>
              <a:rPr lang="en-GB" sz="2800" dirty="0" smtClean="0"/>
              <a:t>Participate</a:t>
            </a:r>
          </a:p>
          <a:p>
            <a:pPr marL="457200" indent="-457200">
              <a:buAutoNum type="arabicPeriod" startAt="6"/>
            </a:pPr>
            <a:endParaRPr lang="en-GB" sz="2800" dirty="0" smtClean="0"/>
          </a:p>
          <a:p>
            <a:pPr marL="457200" indent="-457200">
              <a:buAutoNum type="arabicPeriod" startAt="6"/>
            </a:pPr>
            <a:endParaRPr lang="en-GB" sz="2800" dirty="0" smtClean="0"/>
          </a:p>
          <a:p>
            <a:pPr marL="457200" indent="-457200">
              <a:buAutoNum type="arabicPeriod" startAt="6"/>
            </a:pPr>
            <a:endParaRPr lang="en-GB" sz="2800" dirty="0"/>
          </a:p>
        </p:txBody>
      </p:sp>
      <p:sp>
        <p:nvSpPr>
          <p:cNvPr id="4" name="Slide Number Placeholder 3"/>
          <p:cNvSpPr>
            <a:spLocks noGrp="1"/>
          </p:cNvSpPr>
          <p:nvPr>
            <p:ph type="sldNum" sz="quarter" idx="10"/>
          </p:nvPr>
        </p:nvSpPr>
        <p:spPr/>
        <p:txBody>
          <a:bodyPr/>
          <a:lstStyle/>
          <a:p>
            <a:pPr>
              <a:defRPr/>
            </a:pPr>
            <a:fld id="{BDEC4FD4-707E-4E4E-B68A-DCD8601E01D0}" type="slidenum">
              <a:rPr lang="en-US" altLang="en-US" smtClean="0"/>
              <a:pPr>
                <a:defRPr/>
              </a:pPr>
              <a:t>48</a:t>
            </a:fld>
            <a:endParaRPr lang="en-US" altLang="en-US"/>
          </a:p>
        </p:txBody>
      </p:sp>
      <p:sp>
        <p:nvSpPr>
          <p:cNvPr id="5" name="TextBox 4"/>
          <p:cNvSpPr txBox="1"/>
          <p:nvPr/>
        </p:nvSpPr>
        <p:spPr>
          <a:xfrm>
            <a:off x="161363" y="5603882"/>
            <a:ext cx="5387790" cy="1200329"/>
          </a:xfrm>
          <a:prstGeom prst="rect">
            <a:avLst/>
          </a:prstGeom>
          <a:solidFill>
            <a:schemeClr val="bg1"/>
          </a:solidFill>
        </p:spPr>
        <p:txBody>
          <a:bodyPr wrap="square" rtlCol="0">
            <a:spAutoFit/>
          </a:bodyPr>
          <a:lstStyle/>
          <a:p>
            <a:r>
              <a:rPr lang="en-GB" dirty="0"/>
              <a:t>See Top 10 tips on how to </a:t>
            </a:r>
            <a:r>
              <a:rPr lang="en-GB" dirty="0" smtClean="0"/>
              <a:t>make your </a:t>
            </a:r>
            <a:r>
              <a:rPr lang="en-GB" dirty="0"/>
              <a:t>open access research </a:t>
            </a:r>
            <a:r>
              <a:rPr lang="en-GB" dirty="0" smtClean="0"/>
              <a:t>visible online, JISC Inform, 35, Winter 2012</a:t>
            </a:r>
            <a:endParaRPr lang="en-GB"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92734" y="4128176"/>
            <a:ext cx="3143689" cy="2510188"/>
          </a:xfrm>
          <a:prstGeom prst="rect">
            <a:avLst/>
          </a:prstGeom>
          <a:ln>
            <a:solidFill>
              <a:schemeClr val="tx1"/>
            </a:solidFill>
          </a:ln>
        </p:spPr>
      </p:pic>
      <p:sp>
        <p:nvSpPr>
          <p:cNvPr id="7" name="AutoShape 29">
            <a:hlinkClick r:id="rId4"/>
          </p:cNvPr>
          <p:cNvSpPr>
            <a:spLocks noChangeArrowheads="1"/>
          </p:cNvSpPr>
          <p:nvPr/>
        </p:nvSpPr>
        <p:spPr bwMode="auto">
          <a:xfrm>
            <a:off x="4388543" y="6411352"/>
            <a:ext cx="296863" cy="227012"/>
          </a:xfrm>
          <a:prstGeom prst="rightArrow">
            <a:avLst>
              <a:gd name="adj1" fmla="val 50000"/>
              <a:gd name="adj2" fmla="val 37015"/>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p>
        </p:txBody>
      </p:sp>
    </p:spTree>
    <p:extLst>
      <p:ext uri="{BB962C8B-B14F-4D97-AF65-F5344CB8AC3E}">
        <p14:creationId xmlns:p14="http://schemas.microsoft.com/office/powerpoint/2010/main" val="2387139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1878" y="276745"/>
            <a:ext cx="7772400" cy="681148"/>
          </a:xfrm>
        </p:spPr>
        <p:txBody>
          <a:bodyPr/>
          <a:lstStyle/>
          <a:p>
            <a:r>
              <a:rPr lang="en-GB" dirty="0" smtClean="0">
                <a:solidFill>
                  <a:schemeClr val="bg1"/>
                </a:solidFill>
              </a:rPr>
              <a:t>Any Questions?</a:t>
            </a:r>
            <a:endParaRPr lang="en-GB" dirty="0">
              <a:solidFill>
                <a:schemeClr val="bg1"/>
              </a:solidFill>
            </a:endParaRPr>
          </a:p>
        </p:txBody>
      </p:sp>
      <p:sp>
        <p:nvSpPr>
          <p:cNvPr id="3" name="Text Placeholder 2"/>
          <p:cNvSpPr>
            <a:spLocks noGrp="1"/>
          </p:cNvSpPr>
          <p:nvPr>
            <p:ph type="body" idx="1"/>
          </p:nvPr>
        </p:nvSpPr>
        <p:spPr/>
        <p:txBody>
          <a:bodyPr/>
          <a:lstStyle/>
          <a:p>
            <a:r>
              <a:rPr lang="en-GB" dirty="0" smtClean="0"/>
              <a:t>Cartoon</a:t>
            </a:r>
            <a:endParaRPr lang="en-GB" dirty="0"/>
          </a:p>
        </p:txBody>
      </p:sp>
      <p:sp>
        <p:nvSpPr>
          <p:cNvPr id="4" name="Slide Number Placeholder 3"/>
          <p:cNvSpPr>
            <a:spLocks noGrp="1"/>
          </p:cNvSpPr>
          <p:nvPr>
            <p:ph type="sldNum" sz="quarter" idx="10"/>
          </p:nvPr>
        </p:nvSpPr>
        <p:spPr/>
        <p:txBody>
          <a:bodyPr/>
          <a:lstStyle/>
          <a:p>
            <a:pPr>
              <a:defRPr/>
            </a:pPr>
            <a:fld id="{BDEC4FD4-707E-4E4E-B68A-DCD8601E01D0}" type="slidenum">
              <a:rPr lang="en-US" altLang="en-US" smtClean="0"/>
              <a:pPr>
                <a:defRPr/>
              </a:pPr>
              <a:t>49</a:t>
            </a:fld>
            <a:endParaRPr lang="en-US" altLang="en-US"/>
          </a:p>
        </p:txBody>
      </p:sp>
      <p:sp>
        <p:nvSpPr>
          <p:cNvPr id="6" name="Rectangle 5"/>
          <p:cNvSpPr/>
          <p:nvPr/>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7490" y="2120793"/>
            <a:ext cx="8564171" cy="2867425"/>
          </a:xfrm>
          <a:prstGeom prst="rect">
            <a:avLst/>
          </a:prstGeom>
        </p:spPr>
      </p:pic>
    </p:spTree>
    <p:extLst>
      <p:ext uri="{BB962C8B-B14F-4D97-AF65-F5344CB8AC3E}">
        <p14:creationId xmlns:p14="http://schemas.microsoft.com/office/powerpoint/2010/main" val="9846194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Draft Timetable</a:t>
            </a:r>
            <a:endParaRPr lang="en-GB" dirty="0"/>
          </a:p>
        </p:txBody>
      </p:sp>
      <p:sp>
        <p:nvSpPr>
          <p:cNvPr id="3" name="Text Placeholder 2"/>
          <p:cNvSpPr>
            <a:spLocks noGrp="1"/>
          </p:cNvSpPr>
          <p:nvPr>
            <p:ph type="body" idx="1"/>
          </p:nvPr>
        </p:nvSpPr>
        <p:spPr>
          <a:xfrm>
            <a:off x="1149789" y="1131683"/>
            <a:ext cx="7785981" cy="553682"/>
          </a:xfrm>
        </p:spPr>
        <p:txBody>
          <a:bodyPr/>
          <a:lstStyle/>
          <a:p>
            <a:r>
              <a:rPr lang="en-GB" dirty="0" smtClean="0"/>
              <a:t>Draft timetable (subject to change)</a:t>
            </a:r>
          </a:p>
          <a:p>
            <a:endParaRPr lang="en-GB" dirty="0"/>
          </a:p>
        </p:txBody>
      </p:sp>
      <p:sp>
        <p:nvSpPr>
          <p:cNvPr id="4" name="Slide Number Placeholder 3"/>
          <p:cNvSpPr>
            <a:spLocks noGrp="1"/>
          </p:cNvSpPr>
          <p:nvPr>
            <p:ph type="sldNum" sz="quarter" idx="10"/>
          </p:nvPr>
        </p:nvSpPr>
        <p:spPr/>
        <p:txBody>
          <a:bodyPr/>
          <a:lstStyle/>
          <a:p>
            <a:pPr>
              <a:defRPr/>
            </a:pPr>
            <a:fld id="{BDEC4FD4-707E-4E4E-B68A-DCD8601E01D0}" type="slidenum">
              <a:rPr lang="en-US" altLang="en-US" smtClean="0"/>
              <a:pPr>
                <a:defRPr/>
              </a:pPr>
              <a:t>5</a:t>
            </a:fld>
            <a:endParaRPr lang="en-US" altLang="en-US"/>
          </a:p>
        </p:txBody>
      </p:sp>
      <p:sp>
        <p:nvSpPr>
          <p:cNvPr id="5" name="Text Box 4"/>
          <p:cNvSpPr txBox="1">
            <a:spLocks noChangeArrowheads="1"/>
          </p:cNvSpPr>
          <p:nvPr/>
        </p:nvSpPr>
        <p:spPr bwMode="auto">
          <a:xfrm rot="-5400000">
            <a:off x="-322263" y="1146176"/>
            <a:ext cx="19589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eaLnBrk="1" hangingPunct="1"/>
            <a:r>
              <a:rPr lang="en-GB" b="1" dirty="0">
                <a:solidFill>
                  <a:schemeClr val="bg1"/>
                </a:solidFill>
              </a:rPr>
              <a:t>Introduction</a:t>
            </a:r>
          </a:p>
        </p:txBody>
      </p:sp>
      <p:graphicFrame>
        <p:nvGraphicFramePr>
          <p:cNvPr id="6" name="Table 5"/>
          <p:cNvGraphicFramePr>
            <a:graphicFrameLocks noGrp="1"/>
          </p:cNvGraphicFramePr>
          <p:nvPr>
            <p:extLst>
              <p:ext uri="{D42A27DB-BD31-4B8C-83A1-F6EECF244321}">
                <p14:modId xmlns:p14="http://schemas.microsoft.com/office/powerpoint/2010/main" val="3897522881"/>
              </p:ext>
            </p:extLst>
          </p:nvPr>
        </p:nvGraphicFramePr>
        <p:xfrm>
          <a:off x="1281952" y="2033494"/>
          <a:ext cx="7126941" cy="2966720"/>
        </p:xfrm>
        <a:graphic>
          <a:graphicData uri="http://schemas.openxmlformats.org/drawingml/2006/table">
            <a:tbl>
              <a:tblPr firstRow="1" bandRow="1">
                <a:tableStyleId>{5C22544A-7EE6-4342-B048-85BDC9FD1C3A}</a:tableStyleId>
              </a:tblPr>
              <a:tblGrid>
                <a:gridCol w="1452283"/>
                <a:gridCol w="4092057"/>
                <a:gridCol w="1582601"/>
              </a:tblGrid>
              <a:tr h="370840">
                <a:tc>
                  <a:txBody>
                    <a:bodyPr/>
                    <a:lstStyle/>
                    <a:p>
                      <a:r>
                        <a:rPr lang="en-GB" dirty="0" smtClean="0"/>
                        <a:t>Time</a:t>
                      </a:r>
                      <a:endParaRPr lang="en-GB" dirty="0"/>
                    </a:p>
                  </a:txBody>
                  <a:tcPr/>
                </a:tc>
                <a:tc>
                  <a:txBody>
                    <a:bodyPr/>
                    <a:lstStyle/>
                    <a:p>
                      <a:r>
                        <a:rPr lang="en-GB" dirty="0" smtClean="0"/>
                        <a:t>Topic</a:t>
                      </a:r>
                      <a:endParaRPr lang="en-GB" dirty="0"/>
                    </a:p>
                  </a:txBody>
                  <a:tcPr/>
                </a:tc>
                <a:tc>
                  <a:txBody>
                    <a:bodyPr/>
                    <a:lstStyle/>
                    <a:p>
                      <a:r>
                        <a:rPr lang="en-GB" dirty="0" smtClean="0"/>
                        <a:t>Note</a:t>
                      </a:r>
                      <a:endParaRPr lang="en-GB" dirty="0"/>
                    </a:p>
                  </a:txBody>
                  <a:tcPr/>
                </a:tc>
              </a:tr>
              <a:tr h="370840">
                <a:tc>
                  <a:txBody>
                    <a:bodyPr/>
                    <a:lstStyle/>
                    <a:p>
                      <a:r>
                        <a:rPr lang="en-GB" dirty="0" smtClean="0"/>
                        <a:t>16.00-16.10</a:t>
                      </a:r>
                      <a:endParaRPr lang="en-GB" dirty="0"/>
                    </a:p>
                  </a:txBody>
                  <a:tcPr/>
                </a:tc>
                <a:tc>
                  <a:txBody>
                    <a:bodyPr/>
                    <a:lstStyle/>
                    <a:p>
                      <a:r>
                        <a:rPr lang="en-GB" dirty="0" smtClean="0"/>
                        <a:t>Introduction</a:t>
                      </a:r>
                      <a:endParaRPr lang="en-GB" dirty="0"/>
                    </a:p>
                  </a:txBody>
                  <a:tcPr/>
                </a:tc>
                <a:tc>
                  <a:txBody>
                    <a:bodyPr/>
                    <a:lstStyle/>
                    <a:p>
                      <a:endParaRPr lang="en-GB"/>
                    </a:p>
                  </a:txBody>
                  <a:tcPr/>
                </a:tc>
              </a:tr>
              <a:tr h="370840">
                <a:tc>
                  <a:txBody>
                    <a:bodyPr/>
                    <a:lstStyle/>
                    <a:p>
                      <a:r>
                        <a:rPr lang="en-GB" dirty="0" smtClean="0"/>
                        <a:t>16.10-16.20</a:t>
                      </a:r>
                      <a:endParaRPr lang="en-GB" dirty="0"/>
                    </a:p>
                  </a:txBody>
                  <a:tcPr/>
                </a:tc>
                <a:tc>
                  <a:txBody>
                    <a:bodyPr/>
                    <a:lstStyle/>
                    <a:p>
                      <a:r>
                        <a:rPr lang="en-GB" dirty="0" smtClean="0"/>
                        <a:t>About you &amp; your interests</a:t>
                      </a:r>
                      <a:endParaRPr lang="en-GB" dirty="0"/>
                    </a:p>
                  </a:txBody>
                  <a:tcPr/>
                </a:tc>
                <a:tc>
                  <a:txBody>
                    <a:bodyPr/>
                    <a:lstStyle/>
                    <a:p>
                      <a:endParaRPr lang="en-GB"/>
                    </a:p>
                  </a:txBody>
                  <a:tcPr/>
                </a:tc>
              </a:tr>
              <a:tr h="370840">
                <a:tc>
                  <a:txBody>
                    <a:bodyPr/>
                    <a:lstStyle/>
                    <a:p>
                      <a:r>
                        <a:rPr lang="en-GB" dirty="0" smtClean="0"/>
                        <a:t>16.20-16.30</a:t>
                      </a:r>
                      <a:endParaRPr lang="en-GB" dirty="0"/>
                    </a:p>
                  </a:txBody>
                  <a:tcPr/>
                </a:tc>
                <a:tc>
                  <a:txBody>
                    <a:bodyPr/>
                    <a:lstStyle/>
                    <a:p>
                      <a:r>
                        <a:rPr lang="en-GB" dirty="0" smtClean="0"/>
                        <a:t>Lightweight thoughts</a:t>
                      </a:r>
                      <a:r>
                        <a:rPr lang="en-GB" baseline="0" dirty="0" smtClean="0"/>
                        <a:t> on the theory</a:t>
                      </a:r>
                      <a:endParaRPr lang="en-GB" dirty="0"/>
                    </a:p>
                  </a:txBody>
                  <a:tcPr/>
                </a:tc>
                <a:tc>
                  <a:txBody>
                    <a:bodyPr/>
                    <a:lstStyle/>
                    <a:p>
                      <a:endParaRPr lang="en-GB" dirty="0"/>
                    </a:p>
                  </a:txBody>
                  <a:tcPr/>
                </a:tc>
              </a:tr>
              <a:tr h="370840">
                <a:tc>
                  <a:txBody>
                    <a:bodyPr/>
                    <a:lstStyle/>
                    <a:p>
                      <a:r>
                        <a:rPr lang="en-GB" dirty="0" smtClean="0"/>
                        <a:t>16.30-16.45</a:t>
                      </a:r>
                      <a:endParaRPr lang="en-GB" dirty="0"/>
                    </a:p>
                  </a:txBody>
                  <a:tcPr/>
                </a:tc>
                <a:tc>
                  <a:txBody>
                    <a:bodyPr/>
                    <a:lstStyle/>
                    <a:p>
                      <a:r>
                        <a:rPr lang="en-GB" dirty="0" smtClean="0"/>
                        <a:t>Sharing experiences</a:t>
                      </a:r>
                      <a:endParaRPr lang="en-GB" dirty="0"/>
                    </a:p>
                  </a:txBody>
                  <a:tcPr/>
                </a:tc>
                <a:tc>
                  <a:txBody>
                    <a:bodyPr/>
                    <a:lstStyle/>
                    <a:p>
                      <a:endParaRPr lang="en-GB"/>
                    </a:p>
                  </a:txBody>
                  <a:tcPr/>
                </a:tc>
              </a:tr>
              <a:tr h="370840">
                <a:tc>
                  <a:txBody>
                    <a:bodyPr/>
                    <a:lstStyle/>
                    <a:p>
                      <a:r>
                        <a:rPr lang="en-GB" dirty="0" smtClean="0"/>
                        <a:t>16.45-17.00</a:t>
                      </a:r>
                      <a:endParaRPr lang="en-GB" dirty="0"/>
                    </a:p>
                  </a:txBody>
                  <a:tcPr/>
                </a:tc>
                <a:tc>
                  <a:txBody>
                    <a:bodyPr/>
                    <a:lstStyle/>
                    <a:p>
                      <a:r>
                        <a:rPr lang="en-GB" dirty="0" smtClean="0"/>
                        <a:t>Monitoring and managing use</a:t>
                      </a:r>
                      <a:endParaRPr lang="en-GB" dirty="0"/>
                    </a:p>
                  </a:txBody>
                  <a:tcPr/>
                </a:tc>
                <a:tc>
                  <a:txBody>
                    <a:bodyPr/>
                    <a:lstStyle/>
                    <a:p>
                      <a:endParaRPr lang="en-GB"/>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17.00-17.15</a:t>
                      </a:r>
                    </a:p>
                  </a:txBody>
                  <a:tcPr/>
                </a:tc>
                <a:tc>
                  <a:txBody>
                    <a:bodyPr/>
                    <a:lstStyle/>
                    <a:p>
                      <a:r>
                        <a:rPr lang="en-GB" dirty="0" smtClean="0"/>
                        <a:t>What</a:t>
                      </a:r>
                      <a:r>
                        <a:rPr lang="en-GB" baseline="0" dirty="0" smtClean="0"/>
                        <a:t> else?</a:t>
                      </a:r>
                      <a:endParaRPr lang="en-GB" dirty="0"/>
                    </a:p>
                  </a:txBody>
                  <a:tcPr/>
                </a:tc>
                <a:tc>
                  <a:txBody>
                    <a:bodyPr/>
                    <a:lstStyle/>
                    <a:p>
                      <a:endParaRPr lang="en-GB" dirty="0"/>
                    </a:p>
                  </a:txBody>
                  <a:tcPr/>
                </a:tc>
              </a:tr>
              <a:tr h="370840">
                <a:tc>
                  <a:txBody>
                    <a:bodyPr/>
                    <a:lstStyle/>
                    <a:p>
                      <a:r>
                        <a:rPr lang="en-GB" dirty="0" smtClean="0"/>
                        <a:t>17.15-17.30</a:t>
                      </a:r>
                      <a:endParaRPr lang="en-GB" dirty="0"/>
                    </a:p>
                  </a:txBody>
                  <a:tcPr/>
                </a:tc>
                <a:tc>
                  <a:txBody>
                    <a:bodyPr/>
                    <a:lstStyle/>
                    <a:p>
                      <a:r>
                        <a:rPr lang="en-GB" dirty="0" smtClean="0"/>
                        <a:t>Action plans</a:t>
                      </a:r>
                      <a:endParaRPr lang="en-GB" dirty="0"/>
                    </a:p>
                  </a:txBody>
                  <a:tcPr/>
                </a:tc>
                <a:tc>
                  <a:txBody>
                    <a:bodyPr/>
                    <a:lstStyle/>
                    <a:p>
                      <a:endParaRPr lang="en-GB" dirty="0"/>
                    </a:p>
                  </a:txBody>
                  <a:tcPr/>
                </a:tc>
              </a:tr>
            </a:tbl>
          </a:graphicData>
        </a:graphic>
      </p:graphicFrame>
    </p:spTree>
    <p:extLst>
      <p:ext uri="{BB962C8B-B14F-4D97-AF65-F5344CB8AC3E}">
        <p14:creationId xmlns:p14="http://schemas.microsoft.com/office/powerpoint/2010/main" val="16551896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GB" sz="3600" smtClean="0">
                <a:ea typeface="ＭＳ Ｐゴシック" pitchFamily="34" charset="-128"/>
              </a:rPr>
              <a:t>About Me</a:t>
            </a:r>
          </a:p>
        </p:txBody>
      </p:sp>
      <p:sp>
        <p:nvSpPr>
          <p:cNvPr id="19459" name="Rectangle 3"/>
          <p:cNvSpPr>
            <a:spLocks noGrp="1" noChangeArrowheads="1"/>
          </p:cNvSpPr>
          <p:nvPr>
            <p:ph idx="1"/>
          </p:nvPr>
        </p:nvSpPr>
        <p:spPr>
          <a:xfrm>
            <a:off x="1187450" y="1196975"/>
            <a:ext cx="7893797" cy="5661025"/>
          </a:xfrm>
          <a:solidFill>
            <a:schemeClr val="bg1"/>
          </a:solidFill>
        </p:spPr>
        <p:txBody>
          <a:bodyPr/>
          <a:lstStyle/>
          <a:p>
            <a:pPr marL="0" indent="0" eaLnBrk="1" hangingPunct="1">
              <a:buFontTx/>
              <a:buNone/>
            </a:pPr>
            <a:r>
              <a:rPr lang="en-GB" b="1" dirty="0" smtClean="0">
                <a:ea typeface="ＭＳ Ｐゴシック" pitchFamily="34" charset="-128"/>
              </a:rPr>
              <a:t>Brian Kelly:</a:t>
            </a:r>
          </a:p>
          <a:p>
            <a:pPr marL="625475" lvl="1" eaLnBrk="1" hangingPunct="1"/>
            <a:r>
              <a:rPr lang="en-GB" sz="2400" dirty="0" smtClean="0">
                <a:ea typeface="ＭＳ Ｐゴシック" pitchFamily="34" charset="-128"/>
              </a:rPr>
              <a:t>UK Web Focus: national advisory post to UK HEIs</a:t>
            </a:r>
          </a:p>
          <a:p>
            <a:pPr marL="625475" lvl="1" eaLnBrk="1" hangingPunct="1"/>
            <a:r>
              <a:rPr lang="en-GB" sz="2400" dirty="0" smtClean="0">
                <a:ea typeface="ＭＳ Ｐゴシック" pitchFamily="34" charset="-128"/>
              </a:rPr>
              <a:t>Long-standing Web evangelist (since 1993)</a:t>
            </a:r>
          </a:p>
          <a:p>
            <a:pPr marL="625475" lvl="1" eaLnBrk="1" hangingPunct="1"/>
            <a:r>
              <a:rPr lang="en-GB" sz="2400" dirty="0" smtClean="0">
                <a:ea typeface="ＭＳ Ｐゴシック" pitchFamily="34" charset="-128"/>
              </a:rPr>
              <a:t>Based at UKOLN at the University of Bath</a:t>
            </a:r>
          </a:p>
          <a:p>
            <a:pPr marL="625475" lvl="1" eaLnBrk="1" hangingPunct="1"/>
            <a:r>
              <a:rPr lang="en-GB" sz="2400" dirty="0" smtClean="0">
                <a:ea typeface="ＭＳ Ｐゴシック" pitchFamily="34" charset="-128"/>
              </a:rPr>
              <a:t>Prolific blogger (1,100+ posts since Nov 2006)</a:t>
            </a:r>
          </a:p>
          <a:p>
            <a:pPr marL="625475" lvl="1" eaLnBrk="1" hangingPunct="1"/>
            <a:r>
              <a:rPr lang="en-GB" sz="2400" dirty="0" smtClean="0">
                <a:ea typeface="ＭＳ Ｐゴシック" pitchFamily="34" charset="-128"/>
              </a:rPr>
              <a:t>User of various devices to support professional (and social) activities</a:t>
            </a:r>
          </a:p>
          <a:p>
            <a:pPr marL="625475" lvl="1" eaLnBrk="1" hangingPunct="1"/>
            <a:r>
              <a:rPr lang="en-GB" sz="2400" dirty="0" smtClean="0">
                <a:ea typeface="ＭＳ Ｐゴシック" pitchFamily="34" charset="-128"/>
              </a:rPr>
              <a:t>Prolific speaker (~400 talks from 1996-2012)</a:t>
            </a:r>
          </a:p>
          <a:p>
            <a:pPr marL="625475" lvl="1" eaLnBrk="1" hangingPunct="1"/>
            <a:r>
              <a:rPr lang="en-GB" altLang="ja-JP" sz="2400" dirty="0" smtClean="0">
                <a:ea typeface="ＭＳ Ｐゴシック" pitchFamily="34" charset="-128"/>
              </a:rPr>
              <a:t>Author of peer-reviewed papers on </a:t>
            </a:r>
            <a:r>
              <a:rPr lang="en-GB" altLang="ja-JP" sz="2400" dirty="0" err="1" smtClean="0">
                <a:ea typeface="ＭＳ Ｐゴシック" pitchFamily="34" charset="-128"/>
              </a:rPr>
              <a:t>misc</a:t>
            </a:r>
            <a:r>
              <a:rPr lang="en-GB" altLang="ja-JP" sz="2400" dirty="0" smtClean="0">
                <a:ea typeface="ＭＳ Ｐゴシック" pitchFamily="34" charset="-128"/>
              </a:rPr>
              <a:t> Web topics</a:t>
            </a:r>
          </a:p>
          <a:p>
            <a:pPr marL="0" indent="0" eaLnBrk="1" hangingPunct="1">
              <a:buFontTx/>
              <a:buNone/>
            </a:pPr>
            <a:r>
              <a:rPr lang="en-GB" b="1" dirty="0" smtClean="0">
                <a:ea typeface="ＭＳ Ｐゴシック" pitchFamily="34" charset="-128"/>
              </a:rPr>
              <a:t>Why I proposed this session:</a:t>
            </a:r>
          </a:p>
          <a:p>
            <a:pPr marL="625475" lvl="1" eaLnBrk="1" hangingPunct="1"/>
            <a:r>
              <a:rPr lang="en-GB" sz="2400" dirty="0" smtClean="0">
                <a:ea typeface="ＭＳ Ｐゴシック" pitchFamily="34" charset="-128"/>
              </a:rPr>
              <a:t>I feel the social Web has much to offer in HE</a:t>
            </a:r>
          </a:p>
          <a:p>
            <a:pPr marL="625475" lvl="1" eaLnBrk="1" hangingPunct="1"/>
            <a:r>
              <a:rPr lang="en-GB" sz="2400" dirty="0" smtClean="0">
                <a:ea typeface="ＭＳ Ｐゴシック" pitchFamily="34" charset="-128"/>
              </a:rPr>
              <a:t>People with Web skills are well-positioned to exploit interest in social Web &amp; digital profile management</a:t>
            </a:r>
          </a:p>
        </p:txBody>
      </p:sp>
      <p:sp>
        <p:nvSpPr>
          <p:cNvPr id="19457"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CEEBEBAF-A0B4-4064-ACB2-84FCFF9A2CB0}" type="slidenum">
              <a:rPr lang="en-US" sz="1000"/>
              <a:pPr eaLnBrk="1" hangingPunct="1"/>
              <a:t>6</a:t>
            </a:fld>
            <a:endParaRPr lang="en-US" sz="1000"/>
          </a:p>
        </p:txBody>
      </p:sp>
      <p:sp>
        <p:nvSpPr>
          <p:cNvPr id="19460" name="Text Box 4"/>
          <p:cNvSpPr txBox="1">
            <a:spLocks noChangeArrowheads="1"/>
          </p:cNvSpPr>
          <p:nvPr/>
        </p:nvSpPr>
        <p:spPr bwMode="auto">
          <a:xfrm rot="-5400000">
            <a:off x="-322263" y="1146176"/>
            <a:ext cx="19589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eaLnBrk="1" hangingPunct="1"/>
            <a:r>
              <a:rPr lang="en-GB" b="1" dirty="0">
                <a:solidFill>
                  <a:schemeClr val="bg1"/>
                </a:solidFill>
              </a:rPr>
              <a:t>Introduction</a:t>
            </a:r>
          </a:p>
        </p:txBody>
      </p:sp>
    </p:spTree>
    <p:extLst>
      <p:ext uri="{BB962C8B-B14F-4D97-AF65-F5344CB8AC3E}">
        <p14:creationId xmlns:p14="http://schemas.microsoft.com/office/powerpoint/2010/main" val="3427620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459">
                                            <p:txEl>
                                              <p:pRg st="8" end="8"/>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459">
                                            <p:txEl>
                                              <p:pRg st="9" end="9"/>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9459">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Why Are You Here?</a:t>
            </a:r>
            <a:endParaRPr lang="en-GB" dirty="0"/>
          </a:p>
        </p:txBody>
      </p:sp>
      <p:sp>
        <p:nvSpPr>
          <p:cNvPr id="3" name="Text Placeholder 2"/>
          <p:cNvSpPr>
            <a:spLocks noGrp="1"/>
          </p:cNvSpPr>
          <p:nvPr>
            <p:ph type="body" idx="1"/>
          </p:nvPr>
        </p:nvSpPr>
        <p:spPr/>
        <p:txBody>
          <a:bodyPr/>
          <a:lstStyle/>
          <a:p>
            <a:r>
              <a:rPr lang="en-GB" sz="2400" dirty="0" smtClean="0"/>
              <a:t>Some questions:</a:t>
            </a:r>
          </a:p>
          <a:p>
            <a:pPr marL="800100" lvl="1" indent="-342900">
              <a:buFont typeface="Arial" pitchFamily="34" charset="0"/>
              <a:buChar char="•"/>
            </a:pPr>
            <a:r>
              <a:rPr lang="en-GB" sz="2400" dirty="0" smtClean="0"/>
              <a:t>Why did you choose to attend this session?</a:t>
            </a:r>
          </a:p>
          <a:p>
            <a:pPr marL="800100" lvl="1" indent="-342900">
              <a:buFont typeface="Arial" pitchFamily="34" charset="0"/>
              <a:buChar char="•"/>
            </a:pPr>
            <a:r>
              <a:rPr lang="en-GB" sz="2400" dirty="0" smtClean="0"/>
              <a:t>What do you hope to gain from the session?</a:t>
            </a:r>
          </a:p>
          <a:p>
            <a:pPr marL="800100" lvl="1" indent="-342900">
              <a:buFont typeface="Arial" pitchFamily="34" charset="0"/>
              <a:buChar char="•"/>
            </a:pPr>
            <a:r>
              <a:rPr lang="en-GB" sz="2400" dirty="0" smtClean="0"/>
              <a:t>Are there any particular tools or services you’d like to hear about?</a:t>
            </a:r>
          </a:p>
          <a:p>
            <a:pPr marL="800100" lvl="1" indent="-342900">
              <a:buFont typeface="Arial" pitchFamily="34" charset="0"/>
              <a:buChar char="•"/>
            </a:pPr>
            <a:r>
              <a:rPr lang="en-GB" sz="2400" dirty="0" smtClean="0"/>
              <a:t>Do you have any tips or success stories to share? (Feel free to contribute during session)</a:t>
            </a:r>
          </a:p>
          <a:p>
            <a:pPr marL="800100" lvl="1" indent="-342900">
              <a:buFont typeface="Arial" pitchFamily="34" charset="0"/>
              <a:buChar char="•"/>
            </a:pPr>
            <a:endParaRPr lang="en-GB" sz="2400" dirty="0"/>
          </a:p>
        </p:txBody>
      </p:sp>
      <p:sp>
        <p:nvSpPr>
          <p:cNvPr id="4" name="Slide Number Placeholder 3"/>
          <p:cNvSpPr>
            <a:spLocks noGrp="1"/>
          </p:cNvSpPr>
          <p:nvPr>
            <p:ph type="sldNum" sz="quarter" idx="10"/>
          </p:nvPr>
        </p:nvSpPr>
        <p:spPr/>
        <p:txBody>
          <a:bodyPr/>
          <a:lstStyle/>
          <a:p>
            <a:pPr>
              <a:defRPr/>
            </a:pPr>
            <a:fld id="{BDEC4FD4-707E-4E4E-B68A-DCD8601E01D0}" type="slidenum">
              <a:rPr lang="en-US" altLang="en-US" smtClean="0"/>
              <a:pPr>
                <a:defRPr/>
              </a:pPr>
              <a:t>7</a:t>
            </a:fld>
            <a:endParaRPr lang="en-US" altLang="en-US"/>
          </a:p>
        </p:txBody>
      </p:sp>
      <p:sp>
        <p:nvSpPr>
          <p:cNvPr id="5" name="Text Box 4"/>
          <p:cNvSpPr txBox="1">
            <a:spLocks noChangeArrowheads="1"/>
          </p:cNvSpPr>
          <p:nvPr/>
        </p:nvSpPr>
        <p:spPr bwMode="auto">
          <a:xfrm rot="-5400000">
            <a:off x="-197562" y="830179"/>
            <a:ext cx="170957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eaLnBrk="1" hangingPunct="1"/>
            <a:r>
              <a:rPr lang="en-GB" b="1" dirty="0" smtClean="0">
                <a:solidFill>
                  <a:schemeClr val="bg1"/>
                </a:solidFill>
              </a:rPr>
              <a:t>About You</a:t>
            </a:r>
            <a:endParaRPr lang="en-GB" b="1" dirty="0">
              <a:solidFill>
                <a:schemeClr val="bg1"/>
              </a:solidFill>
            </a:endParaRPr>
          </a:p>
        </p:txBody>
      </p:sp>
    </p:spTree>
    <p:extLst>
      <p:ext uri="{BB962C8B-B14F-4D97-AF65-F5344CB8AC3E}">
        <p14:creationId xmlns:p14="http://schemas.microsoft.com/office/powerpoint/2010/main" val="41894749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8772" y="97451"/>
            <a:ext cx="7799040" cy="682478"/>
          </a:xfrm>
        </p:spPr>
        <p:txBody>
          <a:bodyPr/>
          <a:lstStyle/>
          <a:p>
            <a:r>
              <a:rPr lang="en-GB" sz="3600" dirty="0" smtClean="0"/>
              <a:t>My Professional Online Reputation</a:t>
            </a:r>
            <a:endParaRPr lang="en-GB" sz="3600" dirty="0"/>
          </a:p>
        </p:txBody>
      </p:sp>
      <p:sp>
        <p:nvSpPr>
          <p:cNvPr id="3" name="Text Placeholder 2"/>
          <p:cNvSpPr>
            <a:spLocks noGrp="1"/>
          </p:cNvSpPr>
          <p:nvPr>
            <p:ph type="body" idx="1"/>
          </p:nvPr>
        </p:nvSpPr>
        <p:spPr>
          <a:xfrm>
            <a:off x="1149789" y="1131682"/>
            <a:ext cx="7994211" cy="5726317"/>
          </a:xfrm>
        </p:spPr>
        <p:txBody>
          <a:bodyPr/>
          <a:lstStyle/>
          <a:p>
            <a:r>
              <a:rPr lang="en-GB" sz="2400" b="1" dirty="0" smtClean="0"/>
              <a:t>Purpose(s) of social web tools:</a:t>
            </a:r>
          </a:p>
          <a:p>
            <a:r>
              <a:rPr lang="en-GB" dirty="0" smtClean="0"/>
              <a:t>To maximise opportunities: </a:t>
            </a:r>
          </a:p>
          <a:p>
            <a:pPr marL="800100" lvl="1" indent="-342900">
              <a:buFont typeface="Arial" pitchFamily="34" charset="0"/>
              <a:buChar char="•"/>
            </a:pPr>
            <a:r>
              <a:rPr lang="en-GB" sz="2000" dirty="0" smtClean="0"/>
              <a:t>To discuss and engage in order to (a) refine thoughts and ideas and learn from discussions </a:t>
            </a:r>
          </a:p>
          <a:p>
            <a:pPr marL="800100" lvl="1" indent="-342900">
              <a:buFont typeface="Arial" pitchFamily="34" charset="0"/>
              <a:buChar char="•"/>
            </a:pPr>
            <a:r>
              <a:rPr lang="en-GB" sz="2000" dirty="0" smtClean="0"/>
              <a:t>Dissemination to maximise ROI &amp; provide evidence </a:t>
            </a:r>
          </a:p>
          <a:p>
            <a:pPr marL="800100" lvl="1" indent="-342900">
              <a:buFont typeface="Arial" pitchFamily="34" charset="0"/>
              <a:buChar char="•"/>
            </a:pPr>
            <a:r>
              <a:rPr lang="en-GB" sz="2000" dirty="0" smtClean="0"/>
              <a:t>For future collaboration</a:t>
            </a:r>
            <a:endParaRPr lang="en-GB" sz="2000" dirty="0"/>
          </a:p>
          <a:p>
            <a:pPr>
              <a:spcBef>
                <a:spcPts val="600"/>
              </a:spcBef>
            </a:pPr>
            <a:r>
              <a:rPr lang="en-GB" sz="2400" b="1" dirty="0" smtClean="0"/>
              <a:t>Tools:</a:t>
            </a:r>
          </a:p>
          <a:p>
            <a:pPr marL="800100" lvl="2" indent="-342900">
              <a:spcBef>
                <a:spcPts val="0"/>
              </a:spcBef>
              <a:buFont typeface="Arial" pitchFamily="34" charset="0"/>
              <a:buChar char="•"/>
            </a:pPr>
            <a:r>
              <a:rPr lang="en-GB" sz="2000" dirty="0" smtClean="0"/>
              <a:t>Blog, Twitter &amp; LinkedIn (Facebook to lesser extent)</a:t>
            </a:r>
          </a:p>
          <a:p>
            <a:pPr marL="800100" lvl="2" indent="-342900">
              <a:spcBef>
                <a:spcPts val="0"/>
              </a:spcBef>
              <a:buFont typeface="Arial" pitchFamily="34" charset="0"/>
              <a:buChar char="•"/>
            </a:pPr>
            <a:r>
              <a:rPr lang="en-GB" sz="2000" dirty="0" smtClean="0"/>
              <a:t>Researcher profiles (e.g. Academia.edu &amp; </a:t>
            </a:r>
            <a:r>
              <a:rPr lang="en-GB" sz="2000" dirty="0" err="1" smtClean="0"/>
              <a:t>ResearchGate</a:t>
            </a:r>
            <a:r>
              <a:rPr lang="en-GB" sz="2000" dirty="0" smtClean="0"/>
              <a:t>)</a:t>
            </a:r>
          </a:p>
          <a:p>
            <a:pPr marL="800100" lvl="2" indent="-342900">
              <a:spcBef>
                <a:spcPts val="0"/>
              </a:spcBef>
              <a:buFont typeface="Arial" pitchFamily="34" charset="0"/>
              <a:buChar char="•"/>
            </a:pPr>
            <a:r>
              <a:rPr lang="en-GB" sz="2000" dirty="0" smtClean="0"/>
              <a:t>Now little use of mailing lists </a:t>
            </a:r>
            <a:endParaRPr lang="en-GB" sz="2400" dirty="0" smtClean="0"/>
          </a:p>
          <a:p>
            <a:pPr>
              <a:spcBef>
                <a:spcPts val="600"/>
              </a:spcBef>
            </a:pPr>
            <a:r>
              <a:rPr lang="en-GB" sz="2400" b="1" dirty="0" smtClean="0"/>
              <a:t>Particular challenges:</a:t>
            </a:r>
          </a:p>
          <a:p>
            <a:pPr marL="800100" lvl="1" indent="-342900">
              <a:buFont typeface="Arial" pitchFamily="34" charset="0"/>
              <a:buChar char="•"/>
            </a:pPr>
            <a:r>
              <a:rPr lang="en-GB" sz="2000" dirty="0" smtClean="0"/>
              <a:t>No host institution after 31 July!</a:t>
            </a:r>
          </a:p>
          <a:p>
            <a:pPr marL="800100" lvl="1" indent="-342900">
              <a:buFont typeface="Arial" pitchFamily="34" charset="0"/>
              <a:buChar char="•"/>
            </a:pPr>
            <a:r>
              <a:rPr lang="en-GB" sz="2000" dirty="0" smtClean="0"/>
              <a:t>Importance of Cloud &amp; need to migrate from institution</a:t>
            </a:r>
          </a:p>
          <a:p>
            <a:pPr>
              <a:spcBef>
                <a:spcPts val="600"/>
              </a:spcBef>
            </a:pPr>
            <a:r>
              <a:rPr lang="en-GB" sz="2200" b="1" dirty="0" smtClean="0"/>
              <a:t>Opportunities:</a:t>
            </a:r>
          </a:p>
          <a:p>
            <a:pPr marL="800100" lvl="1" indent="-342900">
              <a:buFont typeface="Arial" pitchFamily="34" charset="0"/>
              <a:buChar char="•"/>
            </a:pPr>
            <a:r>
              <a:rPr lang="en-GB" sz="2000" dirty="0" smtClean="0"/>
              <a:t>Consultancy; training; jobs, …</a:t>
            </a:r>
            <a:endParaRPr lang="en-GB" sz="2000" dirty="0"/>
          </a:p>
        </p:txBody>
      </p:sp>
      <p:sp>
        <p:nvSpPr>
          <p:cNvPr id="4" name="Slide Number Placeholder 3"/>
          <p:cNvSpPr>
            <a:spLocks noGrp="1"/>
          </p:cNvSpPr>
          <p:nvPr>
            <p:ph type="sldNum" sz="quarter" idx="10"/>
          </p:nvPr>
        </p:nvSpPr>
        <p:spPr/>
        <p:txBody>
          <a:bodyPr/>
          <a:lstStyle/>
          <a:p>
            <a:pPr>
              <a:defRPr/>
            </a:pPr>
            <a:fld id="{BDEC4FD4-707E-4E4E-B68A-DCD8601E01D0}" type="slidenum">
              <a:rPr lang="en-US" altLang="en-US" smtClean="0"/>
              <a:pPr>
                <a:defRPr/>
              </a:pPr>
              <a:t>8</a:t>
            </a:fld>
            <a:endParaRPr lang="en-US" altLang="en-US"/>
          </a:p>
        </p:txBody>
      </p:sp>
    </p:spTree>
    <p:extLst>
      <p:ext uri="{BB962C8B-B14F-4D97-AF65-F5344CB8AC3E}">
        <p14:creationId xmlns:p14="http://schemas.microsoft.com/office/powerpoint/2010/main" val="2615824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9" end="9"/>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10" end="1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12" end="12"/>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Group Exercise</a:t>
            </a:r>
            <a:endParaRPr lang="en-GB" dirty="0"/>
          </a:p>
        </p:txBody>
      </p:sp>
      <p:sp>
        <p:nvSpPr>
          <p:cNvPr id="3" name="Text Placeholder 2"/>
          <p:cNvSpPr>
            <a:spLocks noGrp="1"/>
          </p:cNvSpPr>
          <p:nvPr>
            <p:ph type="body" idx="1"/>
          </p:nvPr>
        </p:nvSpPr>
        <p:spPr/>
        <p:txBody>
          <a:bodyPr/>
          <a:lstStyle/>
          <a:p>
            <a:r>
              <a:rPr lang="en-GB" sz="2400" dirty="0" smtClean="0"/>
              <a:t>In small groups:</a:t>
            </a:r>
          </a:p>
          <a:p>
            <a:pPr marL="800100" lvl="1" indent="-342900">
              <a:buFont typeface="Arial" pitchFamily="34" charset="0"/>
              <a:buChar char="•"/>
            </a:pPr>
            <a:r>
              <a:rPr lang="en-GB" sz="2400" dirty="0" smtClean="0"/>
              <a:t>Describe why you use social media to support professional activities</a:t>
            </a:r>
          </a:p>
          <a:p>
            <a:pPr marL="800100" lvl="1" indent="-342900">
              <a:buFont typeface="Arial" pitchFamily="34" charset="0"/>
              <a:buChar char="•"/>
            </a:pPr>
            <a:r>
              <a:rPr lang="en-GB" sz="2400" dirty="0" smtClean="0"/>
              <a:t>The tools and services you use</a:t>
            </a:r>
          </a:p>
          <a:p>
            <a:pPr marL="800100" lvl="1" indent="-342900">
              <a:buFont typeface="Arial" pitchFamily="34" charset="0"/>
              <a:buChar char="•"/>
            </a:pPr>
            <a:r>
              <a:rPr lang="en-GB" sz="2400" dirty="0" smtClean="0"/>
              <a:t>Any particular personal opportunities and challenges</a:t>
            </a:r>
          </a:p>
          <a:p>
            <a:endParaRPr lang="en-GB" sz="2400" dirty="0"/>
          </a:p>
        </p:txBody>
      </p:sp>
      <p:sp>
        <p:nvSpPr>
          <p:cNvPr id="4" name="Slide Number Placeholder 3"/>
          <p:cNvSpPr>
            <a:spLocks noGrp="1"/>
          </p:cNvSpPr>
          <p:nvPr>
            <p:ph type="sldNum" sz="quarter" idx="10"/>
          </p:nvPr>
        </p:nvSpPr>
        <p:spPr/>
        <p:txBody>
          <a:bodyPr/>
          <a:lstStyle/>
          <a:p>
            <a:pPr>
              <a:defRPr/>
            </a:pPr>
            <a:fld id="{BDEC4FD4-707E-4E4E-B68A-DCD8601E01D0}" type="slidenum">
              <a:rPr lang="en-US" altLang="en-US" smtClean="0"/>
              <a:pPr>
                <a:defRPr/>
              </a:pPr>
              <a:t>9</a:t>
            </a:fld>
            <a:endParaRPr lang="en-US" altLang="en-US"/>
          </a:p>
        </p:txBody>
      </p:sp>
      <p:sp>
        <p:nvSpPr>
          <p:cNvPr id="5" name="Text Box 4"/>
          <p:cNvSpPr txBox="1">
            <a:spLocks noChangeArrowheads="1"/>
          </p:cNvSpPr>
          <p:nvPr/>
        </p:nvSpPr>
        <p:spPr bwMode="auto">
          <a:xfrm rot="-5400000">
            <a:off x="-197562" y="830179"/>
            <a:ext cx="170957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eaLnBrk="1" hangingPunct="1"/>
            <a:r>
              <a:rPr lang="en-GB" b="1" dirty="0" smtClean="0">
                <a:solidFill>
                  <a:schemeClr val="bg1"/>
                </a:solidFill>
              </a:rPr>
              <a:t>About You</a:t>
            </a:r>
            <a:endParaRPr lang="en-GB" b="1" dirty="0">
              <a:solidFill>
                <a:schemeClr val="bg1"/>
              </a:solidFill>
            </a:endParaRPr>
          </a:p>
        </p:txBody>
      </p:sp>
    </p:spTree>
    <p:extLst>
      <p:ext uri="{BB962C8B-B14F-4D97-AF65-F5344CB8AC3E}">
        <p14:creationId xmlns:p14="http://schemas.microsoft.com/office/powerpoint/2010/main" val="4225588898"/>
      </p:ext>
    </p:extLst>
  </p:cSld>
  <p:clrMapOvr>
    <a:masterClrMapping/>
  </p:clrMapOvr>
  <p:timing>
    <p:tnLst>
      <p:par>
        <p:cTn id="1" dur="indefinite" restart="never" nodeType="tmRoot"/>
      </p:par>
    </p:tnLst>
  </p:timing>
</p:sld>
</file>

<file path=ppt/theme/theme1.xml><?xml version="1.0" encoding="utf-8"?>
<a:theme xmlns:a="http://schemas.openxmlformats.org/drawingml/2006/main" name="powerpoint-template-2011">
  <a:themeElements>
    <a:clrScheme name="UKOLN-standard-slide-2002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UKOLN-standard-slide-200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UKOLN-standard-slide-2002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KOLN-standard-slide-2002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KOLN-standard-slide-2002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KOLN-standard-slide-2002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KOLN-standard-slide-2002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KOLN-standard-slide-2002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KOLN-standard-slide-2002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2363</TotalTime>
  <Words>2553</Words>
  <Application>Microsoft Office PowerPoint</Application>
  <PresentationFormat>On-screen Show (4:3)</PresentationFormat>
  <Paragraphs>487</Paragraphs>
  <Slides>49</Slides>
  <Notes>49</Notes>
  <HiddenSlides>0</HiddenSlides>
  <MMClips>0</MMClips>
  <ScaleCrop>false</ScaleCrop>
  <HeadingPairs>
    <vt:vector size="4" baseType="variant">
      <vt:variant>
        <vt:lpstr>Theme</vt:lpstr>
      </vt:variant>
      <vt:variant>
        <vt:i4>1</vt:i4>
      </vt:variant>
      <vt:variant>
        <vt:lpstr>Slide Titles</vt:lpstr>
      </vt:variant>
      <vt:variant>
        <vt:i4>49</vt:i4>
      </vt:variant>
    </vt:vector>
  </HeadingPairs>
  <TitlesOfParts>
    <vt:vector size="50" baseType="lpstr">
      <vt:lpstr>powerpoint-template-2011</vt:lpstr>
      <vt:lpstr>Open Practices for the Connected Researcher</vt:lpstr>
      <vt:lpstr>Managing Your Professional Online Reputation</vt:lpstr>
      <vt:lpstr>PowerPoint Presentation</vt:lpstr>
      <vt:lpstr>About This Session </vt:lpstr>
      <vt:lpstr>Draft Timetable</vt:lpstr>
      <vt:lpstr>About Me</vt:lpstr>
      <vt:lpstr>Why Are You Here?</vt:lpstr>
      <vt:lpstr>My Professional Online Reputation</vt:lpstr>
      <vt:lpstr>Group Exercise</vt:lpstr>
      <vt:lpstr>A Personal Audit</vt:lpstr>
      <vt:lpstr>About Nodes and Connections</vt:lpstr>
      <vt:lpstr>“It’s About Nodes and Connections”</vt:lpstr>
      <vt:lpstr>SEO (Search Engine Optimisation)</vt:lpstr>
      <vt:lpstr>Beyond SEO, SMO</vt:lpstr>
      <vt:lpstr>About Personality Characteristics</vt:lpstr>
      <vt:lpstr>Are you a Roundhead or a Cavalier?</vt:lpstr>
      <vt:lpstr>Personality Types</vt:lpstr>
      <vt:lpstr>The Three Key Stages</vt:lpstr>
      <vt:lpstr>The Three Key Stages </vt:lpstr>
      <vt:lpstr>Owning a Digital Identify</vt:lpstr>
      <vt:lpstr>Monitoring Your Digital Identity</vt:lpstr>
      <vt:lpstr>Twitter Metrics</vt:lpstr>
      <vt:lpstr>Evidence For Researchers</vt:lpstr>
      <vt:lpstr>What Did You Do? </vt:lpstr>
      <vt:lpstr>Developing New Connections</vt:lpstr>
      <vt:lpstr>Event Amplification </vt:lpstr>
      <vt:lpstr>Being Pro-active:  An Implementation Plan</vt:lpstr>
      <vt:lpstr>W4A 2012 Paper</vt:lpstr>
      <vt:lpstr>Preparation</vt:lpstr>
      <vt:lpstr>Opus Repository</vt:lpstr>
      <vt:lpstr>Slideshare</vt:lpstr>
      <vt:lpstr>PowerPoint Presentation</vt:lpstr>
      <vt:lpstr>Capture Statistics</vt:lpstr>
      <vt:lpstr>Topsy and Event Hashtag</vt:lpstr>
      <vt:lpstr>Topsy &amp; Discussion About Slides</vt:lpstr>
      <vt:lpstr>Topsy &amp; Discussion About Paper</vt:lpstr>
      <vt:lpstr>Repository Statistics</vt:lpstr>
      <vt:lpstr>The IR</vt:lpstr>
      <vt:lpstr>LinkedIn</vt:lpstr>
      <vt:lpstr>Academia.edu</vt:lpstr>
      <vt:lpstr>Importance of Google</vt:lpstr>
      <vt:lpstr>What Delivers Google Juice?</vt:lpstr>
      <vt:lpstr>PowerPoint Presentation</vt:lpstr>
      <vt:lpstr>Barriers</vt:lpstr>
      <vt:lpstr>But …</vt:lpstr>
      <vt:lpstr>Paper</vt:lpstr>
      <vt:lpstr>Health Warning!</vt:lpstr>
      <vt:lpstr>Top Ten Tips</vt:lpstr>
      <vt:lpstr>Any Questions?</vt:lpstr>
    </vt:vector>
  </TitlesOfParts>
  <Company>University of Bath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Managing Your Research Profile: Introduction</dc:title>
  <dc:subject>Accessibility</dc:subject>
  <dc:creator>ulpc-bk</dc:creator>
  <cp:keywords>UKOLN</cp:keywords>
  <cp:lastModifiedBy>ulpc-bk</cp:lastModifiedBy>
  <cp:revision>86</cp:revision>
  <cp:lastPrinted>2013-06-12T07:47:14Z</cp:lastPrinted>
  <dcterms:created xsi:type="dcterms:W3CDTF">2012-09-05T14:23:54Z</dcterms:created>
  <dcterms:modified xsi:type="dcterms:W3CDTF">2013-06-30T09:55:59Z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DF_LAST_URL">
    <vt:lpwstr>W:\www.ukoln.ac.uk\web-focus\events\conferences\ili-2007\masterclass\talk-1-introduction.odp</vt:lpwstr>
  </property>
</Properties>
</file>