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7" r:id="rId3"/>
    <p:sldId id="339" r:id="rId4"/>
    <p:sldId id="384" r:id="rId5"/>
    <p:sldId id="379" r:id="rId6"/>
    <p:sldId id="374" r:id="rId7"/>
    <p:sldId id="376" r:id="rId8"/>
    <p:sldId id="385" r:id="rId9"/>
    <p:sldId id="378" r:id="rId10"/>
    <p:sldId id="373" r:id="rId11"/>
    <p:sldId id="380" r:id="rId12"/>
    <p:sldId id="381" r:id="rId13"/>
    <p:sldId id="382" r:id="rId14"/>
    <p:sldId id="383" r:id="rId15"/>
    <p:sldId id="292" r:id="rId16"/>
  </p:sldIdLst>
  <p:sldSz cx="9144000" cy="6858000" type="screen4x3"/>
  <p:notesSz cx="6811963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99CCFF"/>
    <a:srgbClr val="0066CC"/>
    <a:srgbClr val="FF0066"/>
    <a:srgbClr val="23238F"/>
    <a:srgbClr val="8888E2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656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 snapToGrid="0">
      <p:cViewPr>
        <p:scale>
          <a:sx n="75" d="100"/>
          <a:sy n="75" d="100"/>
        </p:scale>
        <p:origin x="-4020" y="-138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41375" y="203200"/>
            <a:ext cx="57848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2800" b="1" i="1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IWMW </a:t>
            </a:r>
            <a:r>
              <a:rPr lang="en-GB" smtClean="0"/>
              <a:t>2013 </a:t>
            </a:r>
            <a:r>
              <a:rPr lang="en-GB"/>
              <a:t>Welcome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37238" y="350838"/>
            <a:ext cx="974725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27013" y="9442450"/>
            <a:ext cx="63833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ctr">
              <a:defRPr sz="12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&lt;http</a:t>
            </a:r>
            <a:r>
              <a:rPr lang="en-GB" smtClean="0"/>
              <a:t>://iwmw.ukoln.ac.uk/iwmw2013/talks/welcome/&gt;</a:t>
            </a: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19438" y="9007475"/>
            <a:ext cx="471487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DB66A22-C275-44A2-9418-46E6BA31F8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6630" name="Picture 7" descr="Creative Commons lic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9024938"/>
            <a:ext cx="8556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8" descr="UKOLN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65881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220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74725" y="273050"/>
            <a:ext cx="44338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37238" y="0"/>
            <a:ext cx="9731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363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988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15950" y="9591675"/>
            <a:ext cx="55800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832100" y="9277350"/>
            <a:ext cx="4064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083216B-63C6-42DE-BDC6-73D60138AE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4344" name="Picture 8" descr="logo-new-ju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0"/>
            <a:ext cx="7667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355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622D4F9-4736-435B-A677-340E3FD1E1F4}" type="slidenum">
              <a:rPr lang="en-GB" sz="1200" smtClean="0">
                <a:latin typeface="Times New Roman" pitchFamily="18" charset="0"/>
              </a:rPr>
              <a:pPr eaLnBrk="1" hangingPunct="1"/>
              <a:t>1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E7D3FDB-B0F3-4620-B6CD-475EFAE2BA05}" type="slidenum">
              <a:rPr lang="en-GB" sz="1200" smtClean="0">
                <a:latin typeface="Times New Roman" pitchFamily="18" charset="0"/>
              </a:rPr>
              <a:pPr eaLnBrk="1" hangingPunct="1"/>
              <a:t>10</a:t>
            </a:fld>
            <a:endParaRPr lang="en-GB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60AC70E-0902-402E-A97E-52593CCD6383}" type="slidenum">
              <a:rPr lang="en-GB" sz="1200" smtClean="0">
                <a:latin typeface="Times New Roman" pitchFamily="18" charset="0"/>
              </a:rPr>
              <a:pPr eaLnBrk="1" hangingPunct="1"/>
              <a:t>11</a:t>
            </a:fld>
            <a:endParaRPr lang="en-GB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F5C0CD9-35FA-4B5D-8B94-2BF364A584C6}" type="slidenum">
              <a:rPr lang="en-GB" sz="1200" smtClean="0">
                <a:latin typeface="Times New Roman" pitchFamily="18" charset="0"/>
              </a:rPr>
              <a:pPr eaLnBrk="1" hangingPunct="1"/>
              <a:t>12</a:t>
            </a:fld>
            <a:endParaRPr lang="en-GB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3216B-63C6-42DE-BDC6-73D60138AEF8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166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3216B-63C6-42DE-BDC6-73D60138AEF8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923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56DF143-6E7D-4E6B-B454-0D4A4D0CDF11}" type="slidenum">
              <a:rPr lang="en-GB" sz="1200" smtClean="0">
                <a:latin typeface="Times New Roman" pitchFamily="18" charset="0"/>
              </a:rPr>
              <a:pPr eaLnBrk="1" hangingPunct="1"/>
              <a:t>15</a:t>
            </a:fld>
            <a:endParaRPr lang="en-GB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D863AC9-A207-4AA3-91EF-7C9CA49AC278}" type="slidenum">
              <a:rPr lang="en-GB" sz="1200" smtClean="0">
                <a:latin typeface="Times New Roman" pitchFamily="18" charset="0"/>
              </a:rPr>
              <a:pPr eaLnBrk="1" hangingPunct="1"/>
              <a:t>2</a:t>
            </a:fld>
            <a:endParaRPr lang="en-GB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8B00656-05F1-439E-B311-EB4FC7104BE0}" type="slidenum">
              <a:rPr lang="en-GB" sz="1200" smtClean="0">
                <a:latin typeface="Times New Roman" pitchFamily="18" charset="0"/>
              </a:rPr>
              <a:pPr eaLnBrk="1" hangingPunct="1"/>
              <a:t>3</a:t>
            </a:fld>
            <a:endParaRPr lang="en-GB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8B00656-05F1-439E-B311-EB4FC7104BE0}" type="slidenum">
              <a:rPr lang="en-GB" sz="1200" smtClean="0">
                <a:latin typeface="Times New Roman" pitchFamily="18" charset="0"/>
              </a:rPr>
              <a:pPr eaLnBrk="1" hangingPunct="1"/>
              <a:t>4</a:t>
            </a:fld>
            <a:endParaRPr lang="en-GB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ECD8DCF-292F-49DB-B07F-B5696E80989B}" type="slidenum">
              <a:rPr lang="en-GB" sz="1200" smtClean="0">
                <a:latin typeface="Times New Roman" pitchFamily="18" charset="0"/>
              </a:rPr>
              <a:pPr eaLnBrk="1" hangingPunct="1"/>
              <a:t>5</a:t>
            </a:fld>
            <a:endParaRPr lang="en-GB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476869A-7DC8-4792-B26D-D72081417E10}" type="slidenum">
              <a:rPr lang="en-GB" sz="1200" smtClean="0">
                <a:latin typeface="Times New Roman" pitchFamily="18" charset="0"/>
              </a:rPr>
              <a:pPr eaLnBrk="1" hangingPunct="1"/>
              <a:t>6</a:t>
            </a:fld>
            <a:endParaRPr lang="en-GB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31FF733-92B2-4070-9C8A-60C4A280C653}" type="slidenum">
              <a:rPr lang="en-GB" sz="1200" smtClean="0">
                <a:latin typeface="Times New Roman" pitchFamily="18" charset="0"/>
              </a:rPr>
              <a:pPr eaLnBrk="1" hangingPunct="1"/>
              <a:t>7</a:t>
            </a:fld>
            <a:endParaRPr lang="en-GB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3216B-63C6-42DE-BDC6-73D60138AEF8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145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067F3F4-9A97-4DED-BCDF-90BBA046BE6D}" type="slidenum">
              <a:rPr lang="en-US" sz="1200" smtClean="0">
                <a:latin typeface="Times New Roman" pitchFamily="18" charset="0"/>
              </a:rPr>
              <a:pPr eaLnBrk="1" hangingPunct="1"/>
              <a:t>9</a:t>
            </a:fld>
            <a:endParaRPr lang="en-US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4D6CE-9256-41B0-8A61-006F9ECB3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9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5443E-E252-44EF-BDF8-8E63261C5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7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1975" y="260350"/>
            <a:ext cx="1908175" cy="5988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450" y="260350"/>
            <a:ext cx="5572125" cy="5988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7DC8A-B8F4-490E-A2DA-66DAAD66B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9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30288" y="6502400"/>
            <a:ext cx="8113712" cy="35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B509900-B040-4113-8EBD-702CF65E6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66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5A1D3-8279-4567-BA6B-D8C853491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9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0" y="1196975"/>
            <a:ext cx="3740150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0" y="1196975"/>
            <a:ext cx="3740150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11736-93B7-4E99-AAE8-18D2E6436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2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837EE-0C5B-4A16-B009-1F0F9BD96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55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0DFE5-6ABC-4B25-867D-FE11EB75A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6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6AC44-8BE3-4FA2-AF19-C73651D34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5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62E64-CB51-44E2-A161-BD6FD22A7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4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B3A16-3636-474A-8624-B0F826728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4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60350"/>
            <a:ext cx="76327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Heading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196975"/>
            <a:ext cx="7632700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9"/>
          <p:cNvSpPr>
            <a:spLocks noChangeArrowheads="1"/>
          </p:cNvSpPr>
          <p:nvPr/>
        </p:nvSpPr>
        <p:spPr bwMode="auto">
          <a:xfrm>
            <a:off x="304800" y="0"/>
            <a:ext cx="717550" cy="5632450"/>
          </a:xfrm>
          <a:prstGeom prst="rect">
            <a:avLst/>
          </a:prstGeom>
          <a:gradFill rotWithShape="0">
            <a:gsLst>
              <a:gs pos="0">
                <a:srgbClr val="2F9FEB"/>
              </a:gs>
              <a:gs pos="100000">
                <a:srgbClr val="016CA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Text Box 25"/>
          <p:cNvSpPr txBox="1">
            <a:spLocks noChangeArrowheads="1"/>
          </p:cNvSpPr>
          <p:nvPr/>
        </p:nvSpPr>
        <p:spPr bwMode="auto">
          <a:xfrm>
            <a:off x="1187450" y="6407150"/>
            <a:ext cx="7632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>
                <a:ea typeface="+mn-ea"/>
                <a:cs typeface="+mn-cs"/>
              </a:rPr>
              <a:t>A centre of expertise in digital information management	</a:t>
            </a:r>
            <a:r>
              <a:rPr lang="en-GB" sz="1400" b="1" smtClean="0">
                <a:solidFill>
                  <a:srgbClr val="0066CC"/>
                </a:solidFill>
                <a:ea typeface="+mn-ea"/>
                <a:cs typeface="+mn-cs"/>
              </a:rPr>
              <a:t>www.ukoln.ac.uk 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16700"/>
            <a:ext cx="3603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CF0AB1D-CC8F-4D64-BDA2-CE17EB934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9" descr="UKOLN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61025"/>
            <a:ext cx="7191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6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888E2"/>
        </a:buClr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888E2"/>
        </a:buClr>
        <a:buChar char="•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888E2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888E2"/>
        </a:buClr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hyperlink" Target="http://iwmw.ukoln.ac.uk/iwmw2013/talks/conclusion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ukoln.ac.uk/web-focus/events/resources/standard/cc-licence/" TargetMode="External"/><Relationship Id="rId5" Type="http://schemas.openxmlformats.org/officeDocument/2006/relationships/hyperlink" Target="http://creativecommons.org/licenses/by-nc/2.0/uk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bc.co.uk/news/uk-england-somerset-2187021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oln-diaspora.org.uk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www.flickr.com/photos/gauri_lama/3039881498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7913" y="2455863"/>
            <a:ext cx="3552825" cy="1589087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GB" sz="2200" dirty="0" smtClean="0">
                <a:ea typeface="ＭＳ Ｐゴシック" pitchFamily="34" charset="-128"/>
              </a:rPr>
              <a:t>Brian Kelly</a:t>
            </a:r>
          </a:p>
          <a:p>
            <a:pPr algn="l" eaLnBrk="1" hangingPunct="1">
              <a:lnSpc>
                <a:spcPct val="80000"/>
              </a:lnSpc>
            </a:pPr>
            <a:r>
              <a:rPr lang="en-GB" sz="2200" dirty="0" smtClean="0">
                <a:ea typeface="ＭＳ Ｐゴシック" pitchFamily="34" charset="-128"/>
              </a:rPr>
              <a:t>UKOLN</a:t>
            </a:r>
          </a:p>
          <a:p>
            <a:pPr algn="l" eaLnBrk="1" hangingPunct="1">
              <a:lnSpc>
                <a:spcPct val="80000"/>
              </a:lnSpc>
            </a:pPr>
            <a:r>
              <a:rPr lang="en-GB" sz="2200" dirty="0" smtClean="0">
                <a:ea typeface="ＭＳ Ｐゴシック" pitchFamily="34" charset="-128"/>
              </a:rPr>
              <a:t>University of Bath</a:t>
            </a:r>
          </a:p>
          <a:p>
            <a:pPr algn="l" eaLnBrk="1" hangingPunct="1">
              <a:lnSpc>
                <a:spcPct val="80000"/>
              </a:lnSpc>
            </a:pPr>
            <a:r>
              <a:rPr lang="en-GB" sz="2200" dirty="0" smtClean="0">
                <a:ea typeface="ＭＳ Ｐゴシック" pitchFamily="34" charset="-128"/>
              </a:rPr>
              <a:t>Bath, UK</a:t>
            </a:r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 flipV="1">
            <a:off x="1141413" y="5607050"/>
            <a:ext cx="7793037" cy="1588"/>
          </a:xfrm>
          <a:prstGeom prst="line">
            <a:avLst/>
          </a:prstGeom>
          <a:noFill/>
          <a:ln w="57150" cmpd="thinThick">
            <a:solidFill>
              <a:srgbClr val="33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1077913" y="5670550"/>
            <a:ext cx="7651750" cy="1062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sz="1800"/>
              <a:t>UKOLN ISC is supported by:</a:t>
            </a:r>
            <a:endParaRPr lang="en-GB" sz="900"/>
          </a:p>
          <a:p>
            <a:endParaRPr lang="en-GB" sz="900"/>
          </a:p>
          <a:p>
            <a:endParaRPr lang="en-GB" sz="900"/>
          </a:p>
          <a:p>
            <a:endParaRPr lang="en-GB" sz="900"/>
          </a:p>
          <a:p>
            <a:endParaRPr lang="en-GB" sz="900"/>
          </a:p>
          <a:p>
            <a:endParaRPr lang="en-GB" sz="900"/>
          </a:p>
        </p:txBody>
      </p:sp>
      <p:pic>
        <p:nvPicPr>
          <p:cNvPr id="3077" name="Picture 12" descr="University of Bath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6092825"/>
            <a:ext cx="1571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078" name="Picture 17" descr="JIS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6151563"/>
            <a:ext cx="7715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28"/>
          <p:cNvSpPr txBox="1">
            <a:spLocks noChangeArrowheads="1"/>
          </p:cNvSpPr>
          <p:nvPr/>
        </p:nvSpPr>
        <p:spPr bwMode="auto">
          <a:xfrm>
            <a:off x="6597650" y="6199188"/>
            <a:ext cx="2552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/>
              <a:t>This work is licensed under a Creative Commons Attribution- 2.0 licence (but note caveat)</a:t>
            </a:r>
          </a:p>
        </p:txBody>
      </p:sp>
      <p:sp>
        <p:nvSpPr>
          <p:cNvPr id="3080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7353300" y="5722938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AutoShape 30">
            <a:hlinkClick r:id="rId6"/>
          </p:cNvPr>
          <p:cNvSpPr>
            <a:spLocks noChangeArrowheads="1"/>
          </p:cNvSpPr>
          <p:nvPr/>
        </p:nvSpPr>
        <p:spPr bwMode="auto">
          <a:xfrm>
            <a:off x="8601075" y="6600825"/>
            <a:ext cx="255588" cy="171450"/>
          </a:xfrm>
          <a:prstGeom prst="rightArrow">
            <a:avLst>
              <a:gd name="adj1" fmla="val 50000"/>
              <a:gd name="adj2" fmla="val 37269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Text Box 47"/>
          <p:cNvSpPr txBox="1">
            <a:spLocks noChangeArrowheads="1"/>
          </p:cNvSpPr>
          <p:nvPr/>
        </p:nvSpPr>
        <p:spPr bwMode="auto">
          <a:xfrm>
            <a:off x="4643438" y="2596470"/>
            <a:ext cx="4251325" cy="16319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2000" b="1" dirty="0" smtClean="0">
                <a:cs typeface="+mn-cs"/>
              </a:rPr>
              <a:t>Acceptable Use Policy</a:t>
            </a:r>
            <a:endParaRPr lang="en-GB" sz="2000" dirty="0" smtClean="0">
              <a:cs typeface="+mn-cs"/>
            </a:endParaRPr>
          </a:p>
          <a:p>
            <a:pPr>
              <a:defRPr/>
            </a:pPr>
            <a:r>
              <a:rPr lang="en-GB" sz="2000" dirty="0" smtClean="0">
                <a:cs typeface="+mn-cs"/>
              </a:rPr>
              <a:t>Recording this talk, taking photos, discussing the content using Twitter, blogs, etc. is permitted providing distractions to others is minimised.</a:t>
            </a:r>
          </a:p>
        </p:txBody>
      </p:sp>
      <p:sp>
        <p:nvSpPr>
          <p:cNvPr id="3083" name="Rectangle 55">
            <a:hlinkClick r:id="rId7"/>
          </p:cNvPr>
          <p:cNvSpPr>
            <a:spLocks noChangeArrowheads="1"/>
          </p:cNvSpPr>
          <p:nvPr/>
        </p:nvSpPr>
        <p:spPr bwMode="auto">
          <a:xfrm>
            <a:off x="3479800" y="0"/>
            <a:ext cx="5664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800" dirty="0">
                <a:ea typeface="ＭＳ Ｐゴシック" charset="0"/>
                <a:cs typeface="+mn-cs"/>
              </a:rPr>
              <a:t>http://iwmw.ukoln.ac.uk/iwmw2013/talks/conclusions/</a:t>
            </a:r>
          </a:p>
        </p:txBody>
      </p:sp>
      <p:sp>
        <p:nvSpPr>
          <p:cNvPr id="3084" name="Text Box 35"/>
          <p:cNvSpPr txBox="1">
            <a:spLocks noChangeArrowheads="1"/>
          </p:cNvSpPr>
          <p:nvPr/>
        </p:nvSpPr>
        <p:spPr bwMode="auto">
          <a:xfrm>
            <a:off x="5267325" y="4773613"/>
            <a:ext cx="3721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sz="2000" b="1"/>
              <a:t>Twitter:</a:t>
            </a:r>
          </a:p>
          <a:p>
            <a:pPr eaLnBrk="1" hangingPunct="1"/>
            <a:r>
              <a:rPr lang="en-US" sz="2000"/>
              <a:t>http://twitter.com/briankelly/</a:t>
            </a:r>
          </a:p>
        </p:txBody>
      </p:sp>
      <p:sp>
        <p:nvSpPr>
          <p:cNvPr id="3085" name="Text Box 34"/>
          <p:cNvSpPr txBox="1">
            <a:spLocks noChangeArrowheads="1"/>
          </p:cNvSpPr>
          <p:nvPr/>
        </p:nvSpPr>
        <p:spPr bwMode="auto">
          <a:xfrm>
            <a:off x="1081088" y="3803650"/>
            <a:ext cx="4267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b="1" dirty="0"/>
              <a:t>Email:</a:t>
            </a:r>
          </a:p>
          <a:p>
            <a:pPr eaLnBrk="1" hangingPunct="1"/>
            <a:r>
              <a:rPr lang="en-US" sz="2000" dirty="0" smtClean="0"/>
              <a:t>b.kelly@ukoln.ac.uk</a:t>
            </a:r>
          </a:p>
          <a:p>
            <a:pPr eaLnBrk="1" hangingPunct="1"/>
            <a:r>
              <a:rPr lang="en-US" sz="2000" dirty="0" smtClean="0"/>
              <a:t>ukwebfocus@gmail.com</a:t>
            </a:r>
            <a:endParaRPr lang="en-US" sz="2000" dirty="0"/>
          </a:p>
          <a:p>
            <a:pPr eaLnBrk="1" hangingPunct="1"/>
            <a:r>
              <a:rPr lang="en-US" sz="2000" b="1" dirty="0"/>
              <a:t>Blog:</a:t>
            </a:r>
          </a:p>
          <a:p>
            <a:pPr eaLnBrk="1" hangingPunct="1"/>
            <a:r>
              <a:rPr lang="en-US" sz="2000" dirty="0"/>
              <a:t>http://ukwebfocus.wordpress.com/</a:t>
            </a:r>
          </a:p>
        </p:txBody>
      </p:sp>
      <p:sp>
        <p:nvSpPr>
          <p:cNvPr id="3086" name="TextBox 16"/>
          <p:cNvSpPr txBox="1">
            <a:spLocks noChangeArrowheads="1"/>
          </p:cNvSpPr>
          <p:nvPr/>
        </p:nvSpPr>
        <p:spPr bwMode="auto">
          <a:xfrm>
            <a:off x="0" y="0"/>
            <a:ext cx="1357313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1600" b="1"/>
              <a:t>Twitter:</a:t>
            </a:r>
          </a:p>
          <a:p>
            <a:pPr algn="ctr" eaLnBrk="1" hangingPunct="1"/>
            <a:r>
              <a:rPr lang="en-GB" sz="1600"/>
              <a:t>#iwmw13</a:t>
            </a:r>
          </a:p>
          <a:p>
            <a:pPr algn="ctr" eaLnBrk="1" hangingPunct="1"/>
            <a:r>
              <a:rPr lang="en-GB" sz="1600"/>
              <a:t>#P14</a:t>
            </a:r>
          </a:p>
        </p:txBody>
      </p:sp>
      <p:sp>
        <p:nvSpPr>
          <p:cNvPr id="30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92200" y="609600"/>
            <a:ext cx="7639050" cy="1814513"/>
          </a:xfrm>
        </p:spPr>
        <p:txBody>
          <a:bodyPr/>
          <a:lstStyle/>
          <a:p>
            <a:pPr eaLnBrk="1" hangingPunct="1"/>
            <a:r>
              <a:rPr lang="en-GB" sz="3400" smtClean="0">
                <a:ea typeface="ＭＳ Ｐゴシック" pitchFamily="34" charset="-128"/>
              </a:rPr>
              <a:t>Institutional Web Management Workshop 2013: </a:t>
            </a:r>
            <a:r>
              <a:rPr lang="ja-JP" altLang="en-GB" sz="3400" smtClean="0">
                <a:ea typeface="ＭＳ Ｐゴシック" pitchFamily="34" charset="-128"/>
              </a:rPr>
              <a:t>“</a:t>
            </a:r>
            <a:r>
              <a:rPr lang="en-GB" altLang="ja-JP" sz="3600" smtClean="0">
                <a:ea typeface="ＭＳ Ｐゴシック" pitchFamily="34" charset="-128"/>
              </a:rPr>
              <a:t>What Next?</a:t>
            </a:r>
            <a:r>
              <a:rPr lang="ja-JP" altLang="en-GB" sz="3400" smtClean="0">
                <a:ea typeface="ＭＳ Ｐゴシック" pitchFamily="34" charset="-128"/>
              </a:rPr>
              <a:t>”</a:t>
            </a:r>
            <a:r>
              <a:rPr lang="en-GB" altLang="ja-JP" sz="3400" smtClean="0">
                <a:ea typeface="ＭＳ Ｐゴシック" pitchFamily="34" charset="-128"/>
              </a:rPr>
              <a:t/>
            </a:r>
            <a:br>
              <a:rPr lang="en-GB" altLang="ja-JP" sz="3400" smtClean="0">
                <a:ea typeface="ＭＳ Ｐゴシック" pitchFamily="34" charset="-128"/>
              </a:rPr>
            </a:br>
            <a:r>
              <a:rPr lang="en-GB" altLang="ja-JP" sz="3400" smtClean="0">
                <a:ea typeface="ＭＳ Ｐゴシック" pitchFamily="34" charset="-128"/>
              </a:rPr>
              <a:t>Conclusions</a:t>
            </a:r>
            <a:endParaRPr lang="en-GB" sz="3400" smtClean="0">
              <a:ea typeface="ＭＳ Ｐゴシック" pitchFamily="34" charset="-128"/>
            </a:endParaRPr>
          </a:p>
        </p:txBody>
      </p:sp>
      <p:pic>
        <p:nvPicPr>
          <p:cNvPr id="3088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1476375"/>
            <a:ext cx="8096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8" descr="Creative Commons Licenc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5699125"/>
            <a:ext cx="12112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Future of IWMW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1196975"/>
            <a:ext cx="7781925" cy="56610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Some questions I posed:</a:t>
            </a:r>
          </a:p>
          <a:p>
            <a:pPr lvl="1">
              <a:defRPr/>
            </a:pPr>
            <a:r>
              <a:rPr lang="en-US" dirty="0" smtClean="0"/>
              <a:t>Is there still a need?</a:t>
            </a:r>
          </a:p>
          <a:p>
            <a:pPr lvl="1">
              <a:defRPr/>
            </a:pPr>
            <a:r>
              <a:rPr lang="en-US" dirty="0" smtClean="0"/>
              <a:t>Is there a business model?</a:t>
            </a:r>
          </a:p>
          <a:p>
            <a:pPr lvl="1">
              <a:defRPr/>
            </a:pPr>
            <a:r>
              <a:rPr lang="en-US" dirty="0" smtClean="0"/>
              <a:t>Are there opportunities for changes?</a:t>
            </a:r>
          </a:p>
          <a:p>
            <a:pPr marL="57150" indent="0">
              <a:defRPr/>
            </a:pPr>
            <a:r>
              <a:rPr lang="en-US" dirty="0" smtClean="0"/>
              <a:t>Your input:</a:t>
            </a:r>
          </a:p>
          <a:p>
            <a:pPr lvl="1">
              <a:defRPr/>
            </a:pPr>
            <a:r>
              <a:rPr lang="en-US" dirty="0" smtClean="0"/>
              <a:t>What did you say in the survey at</a:t>
            </a:r>
            <a:br>
              <a:rPr lang="en-US" dirty="0" smtClean="0"/>
            </a:br>
            <a:r>
              <a:rPr lang="en-US" b="1" dirty="0" smtClean="0"/>
              <a:t>http://bit.ly/iwmw-future</a:t>
            </a:r>
            <a:endParaRPr lang="en-US" dirty="0" smtClean="0"/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7DDBFDF-296C-4387-961B-A47FA5107426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Business Models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959600" y="5892800"/>
            <a:ext cx="2184400" cy="965200"/>
          </a:xfrm>
        </p:spPr>
        <p:txBody>
          <a:bodyPr/>
          <a:lstStyle/>
          <a:p>
            <a:pPr marL="0" indent="0"/>
            <a:r>
              <a:rPr lang="en-GB" smtClean="0">
                <a:ea typeface="ＭＳ Ｐゴシック" pitchFamily="34" charset="-128"/>
              </a:rPr>
              <a:t>Inspired by Glastonbury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95B3D9D-AE4B-4428-BF9C-5127D57F9C9D}" type="slidenum">
              <a:rPr lang="en-US" sz="1200" smtClean="0"/>
              <a:pPr eaLnBrk="1" hangingPunct="1"/>
              <a:t>11</a:t>
            </a:fld>
            <a:endParaRPr lang="en-US" sz="1200" smtClean="0"/>
          </a:p>
        </p:txBody>
      </p:sp>
      <p:pic>
        <p:nvPicPr>
          <p:cNvPr id="1126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706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59600" y="190081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Option 1</a:t>
            </a:r>
            <a:endParaRPr lang="en-GB" sz="3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>
                <a:ea typeface="ＭＳ Ｐゴシック" pitchFamily="34" charset="-128"/>
              </a:rPr>
              <a:t>New Business Models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761163" y="6008688"/>
            <a:ext cx="2235200" cy="849312"/>
          </a:xfrm>
        </p:spPr>
        <p:txBody>
          <a:bodyPr/>
          <a:lstStyle/>
          <a:p>
            <a:pPr marL="0" indent="0"/>
            <a:r>
              <a:rPr lang="en-GB" smtClean="0">
                <a:ea typeface="ＭＳ Ｐゴシック" pitchFamily="34" charset="-128"/>
              </a:rPr>
              <a:t>BBC News, 21 March 13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731A4F0-23FD-42EF-A87B-B457D7BAD2FE}" type="slidenum">
              <a:rPr lang="en-US" sz="1200" smtClean="0"/>
              <a:pPr eaLnBrk="1" hangingPunct="1"/>
              <a:t>12</a:t>
            </a:fld>
            <a:endParaRPr lang="en-US" sz="1200" smtClean="0"/>
          </a:p>
        </p:txBody>
      </p:sp>
      <p:pic>
        <p:nvPicPr>
          <p:cNvPr id="1229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1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AutoShape 30">
            <a:hlinkClick r:id="rId4"/>
          </p:cNvPr>
          <p:cNvSpPr>
            <a:spLocks noChangeArrowheads="1"/>
          </p:cNvSpPr>
          <p:nvPr/>
        </p:nvSpPr>
        <p:spPr bwMode="auto">
          <a:xfrm>
            <a:off x="6264275" y="490538"/>
            <a:ext cx="255588" cy="171450"/>
          </a:xfrm>
          <a:prstGeom prst="rightArrow">
            <a:avLst>
              <a:gd name="adj1" fmla="val 50000"/>
              <a:gd name="adj2" fmla="val 37269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59600" y="190081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Option 2</a:t>
            </a:r>
            <a:endParaRPr lang="en-GB" sz="36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0627" y="1240518"/>
            <a:ext cx="3723373" cy="5617482"/>
          </a:xfrm>
        </p:spPr>
        <p:txBody>
          <a:bodyPr/>
          <a:lstStyle/>
          <a:p>
            <a:pPr marL="0" indent="0"/>
            <a:r>
              <a:rPr lang="en-GB" sz="2400" dirty="0" smtClean="0"/>
              <a:t>Develop business proposal:</a:t>
            </a:r>
          </a:p>
          <a:p>
            <a:pPr marL="366713" lvl="1"/>
            <a:r>
              <a:rPr lang="en-GB" sz="2400" dirty="0" smtClean="0"/>
              <a:t>Replace report on value (to JISC) with business plan</a:t>
            </a:r>
          </a:p>
          <a:p>
            <a:pPr marL="366713" lvl="1"/>
            <a:r>
              <a:rPr lang="en-GB" sz="2400" dirty="0" smtClean="0"/>
              <a:t>Outline funding models</a:t>
            </a:r>
          </a:p>
          <a:p>
            <a:pPr marL="366713" lvl="1"/>
            <a:r>
              <a:rPr lang="en-GB" sz="2400" dirty="0" smtClean="0"/>
              <a:t>Explore multiple funders</a:t>
            </a:r>
          </a:p>
          <a:p>
            <a:pPr marL="366713" lvl="1"/>
            <a:r>
              <a:rPr lang="en-GB" sz="2400" dirty="0" smtClean="0"/>
              <a:t>Seek trusted ‘owner’</a:t>
            </a:r>
          </a:p>
          <a:p>
            <a:pPr marL="366713" lvl="1"/>
            <a:r>
              <a:rPr lang="en-GB" sz="2400" dirty="0" smtClean="0"/>
              <a:t>Announce decision by 1 Dec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509900-B040-4113-8EBD-702CF65E67E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31113" y="190080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Option 3</a:t>
            </a:r>
            <a:endParaRPr lang="en-GB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45" y="0"/>
            <a:ext cx="5180682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8824684" y="84292"/>
            <a:ext cx="232229" cy="23222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068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of UKOLN Staff?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06" y="0"/>
            <a:ext cx="8056139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509900-B040-4113-8EBD-702CF65E67E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49" y="3860799"/>
            <a:ext cx="4030435" cy="1480458"/>
          </a:xfrm>
        </p:spPr>
        <p:txBody>
          <a:bodyPr/>
          <a:lstStyle/>
          <a:p>
            <a:pPr marL="0" indent="0"/>
            <a:r>
              <a:rPr lang="en-GB" dirty="0" smtClean="0"/>
              <a:t>What of UKOLN staff? UKOLN Diaspora site will provide information.</a:t>
            </a:r>
            <a:endParaRPr lang="en-GB" dirty="0"/>
          </a:p>
        </p:txBody>
      </p:sp>
      <p:sp>
        <p:nvSpPr>
          <p:cNvPr id="6" name="Rectangle 5">
            <a:hlinkClick r:id="rId4"/>
          </p:cNvPr>
          <p:cNvSpPr/>
          <p:nvPr/>
        </p:nvSpPr>
        <p:spPr>
          <a:xfrm>
            <a:off x="4236577" y="0"/>
            <a:ext cx="443583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b="1" dirty="0"/>
              <a:t>http://</a:t>
            </a:r>
            <a:r>
              <a:rPr lang="en-GB" b="1" dirty="0" smtClean="0"/>
              <a:t>ukoln-diaspora.org.uk/</a:t>
            </a:r>
            <a:endParaRPr lang="en-GB" b="1" dirty="0"/>
          </a:p>
        </p:txBody>
      </p:sp>
      <p:sp>
        <p:nvSpPr>
          <p:cNvPr id="8" name="Oval 7"/>
          <p:cNvSpPr/>
          <p:nvPr/>
        </p:nvSpPr>
        <p:spPr>
          <a:xfrm>
            <a:off x="8824684" y="84292"/>
            <a:ext cx="232229" cy="2322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213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ope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3" y="0"/>
            <a:ext cx="103060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>
                <a:solidFill>
                  <a:schemeClr val="bg1"/>
                </a:solidFill>
                <a:ea typeface="ＭＳ Ｐゴシック" pitchFamily="34" charset="-128"/>
              </a:rPr>
              <a:t>Over to You!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3317" name="Text Box 4">
            <a:hlinkClick r:id="rId4"/>
          </p:cNvPr>
          <p:cNvSpPr txBox="1">
            <a:spLocks noChangeArrowheads="1"/>
          </p:cNvSpPr>
          <p:nvPr/>
        </p:nvSpPr>
        <p:spPr bwMode="auto">
          <a:xfrm>
            <a:off x="323850" y="6135688"/>
            <a:ext cx="525145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sz="1400" b="1"/>
              <a:t>http://www.flickr.com/photos/gauri_lama/3039881498/</a:t>
            </a:r>
          </a:p>
        </p:txBody>
      </p:sp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6562725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860675"/>
            <a:ext cx="7632700" cy="668338"/>
          </a:xfrm>
        </p:spPr>
        <p:txBody>
          <a:bodyPr/>
          <a:lstStyle/>
          <a:p>
            <a:r>
              <a:rPr lang="en-GB" sz="4000" smtClean="0">
                <a:solidFill>
                  <a:schemeClr val="bg1"/>
                </a:solidFill>
                <a:ea typeface="ＭＳ Ｐゴシック" pitchFamily="34" charset="-128"/>
              </a:rPr>
              <a:t>This year</a:t>
            </a:r>
            <a:r>
              <a:rPr lang="ja-JP" altLang="en-GB" sz="4000" smtClean="0">
                <a:solidFill>
                  <a:schemeClr val="bg1"/>
                </a:solidFill>
                <a:ea typeface="ＭＳ Ｐゴシック" pitchFamily="34" charset="-128"/>
              </a:rPr>
              <a:t>’</a:t>
            </a:r>
            <a:r>
              <a:rPr lang="en-GB" altLang="ja-JP" sz="4000" smtClean="0">
                <a:solidFill>
                  <a:schemeClr val="bg1"/>
                </a:solidFill>
                <a:ea typeface="ＭＳ Ｐゴシック" pitchFamily="34" charset="-128"/>
              </a:rPr>
              <a:t>s theme ….</a:t>
            </a:r>
            <a:endParaRPr lang="en-GB" sz="400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860675"/>
            <a:ext cx="7632700" cy="668338"/>
          </a:xfrm>
        </p:spPr>
        <p:txBody>
          <a:bodyPr/>
          <a:lstStyle/>
          <a:p>
            <a:r>
              <a:rPr lang="en-GB" sz="4000" smtClean="0">
                <a:solidFill>
                  <a:schemeClr val="bg1"/>
                </a:solidFill>
                <a:ea typeface="ＭＳ Ｐゴシック" pitchFamily="34" charset="-128"/>
              </a:rPr>
              <a:t>This year</a:t>
            </a:r>
            <a:r>
              <a:rPr lang="ja-JP" altLang="en-GB" sz="4000" smtClean="0">
                <a:solidFill>
                  <a:schemeClr val="bg1"/>
                </a:solidFill>
                <a:ea typeface="ＭＳ Ｐゴシック" pitchFamily="34" charset="-128"/>
              </a:rPr>
              <a:t>’</a:t>
            </a:r>
            <a:r>
              <a:rPr lang="en-GB" altLang="ja-JP" sz="4000" smtClean="0">
                <a:solidFill>
                  <a:schemeClr val="bg1"/>
                </a:solidFill>
                <a:ea typeface="ＭＳ Ｐゴシック" pitchFamily="34" charset="-128"/>
              </a:rPr>
              <a:t>s theme ….</a:t>
            </a:r>
            <a:endParaRPr lang="en-GB" sz="400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1050925" y="2820988"/>
            <a:ext cx="76327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sz="4000" b="1">
                <a:solidFill>
                  <a:schemeClr val="bg1"/>
                </a:solidFill>
              </a:rPr>
              <a:t>What Next?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860675"/>
            <a:ext cx="7632700" cy="668338"/>
          </a:xfrm>
        </p:spPr>
        <p:txBody>
          <a:bodyPr/>
          <a:lstStyle/>
          <a:p>
            <a:r>
              <a:rPr lang="en-GB" sz="4000" smtClean="0">
                <a:solidFill>
                  <a:schemeClr val="bg1"/>
                </a:solidFill>
                <a:ea typeface="ＭＳ Ｐゴシック" pitchFamily="34" charset="-128"/>
              </a:rPr>
              <a:t>This year</a:t>
            </a:r>
            <a:r>
              <a:rPr lang="ja-JP" altLang="en-GB" sz="4000" smtClean="0">
                <a:solidFill>
                  <a:schemeClr val="bg1"/>
                </a:solidFill>
                <a:ea typeface="ＭＳ Ｐゴシック" pitchFamily="34" charset="-128"/>
              </a:rPr>
              <a:t>’</a:t>
            </a:r>
            <a:r>
              <a:rPr lang="en-GB" altLang="ja-JP" sz="4000" smtClean="0">
                <a:solidFill>
                  <a:schemeClr val="bg1"/>
                </a:solidFill>
                <a:ea typeface="ＭＳ Ｐゴシック" pitchFamily="34" charset="-128"/>
              </a:rPr>
              <a:t>s theme ….</a:t>
            </a:r>
            <a:endParaRPr lang="en-GB" sz="400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934811" y="2820987"/>
            <a:ext cx="76327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sz="4000" b="1" dirty="0" smtClean="0">
                <a:solidFill>
                  <a:schemeClr val="bg1"/>
                </a:solidFill>
              </a:rPr>
              <a:t>Looking Back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5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58863" y="260350"/>
            <a:ext cx="7761287" cy="668338"/>
          </a:xfrm>
        </p:spPr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What Next? (Wednesday)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575" y="1196975"/>
            <a:ext cx="7997825" cy="5661025"/>
          </a:xfrm>
        </p:spPr>
        <p:txBody>
          <a:bodyPr/>
          <a:lstStyle/>
          <a:p>
            <a:pPr>
              <a:defRPr/>
            </a:pPr>
            <a:r>
              <a:rPr lang="en-GB" b="1" dirty="0" smtClean="0"/>
              <a:t>Wednesday 26 June</a:t>
            </a:r>
          </a:p>
          <a:p>
            <a:pPr marL="2060575" indent="-2060575">
              <a:spcBef>
                <a:spcPts val="1200"/>
              </a:spcBef>
              <a:defRPr/>
            </a:pPr>
            <a:r>
              <a:rPr lang="en-GB" b="1" i="1" dirty="0" smtClean="0"/>
              <a:t>Opportunities &amp; Openness </a:t>
            </a:r>
          </a:p>
          <a:p>
            <a:pPr marL="900113" indent="-900113">
              <a:defRPr/>
            </a:pPr>
            <a:r>
              <a:rPr lang="en-GB" dirty="0" smtClean="0"/>
              <a:t>#P1:	</a:t>
            </a:r>
            <a:r>
              <a:rPr lang="en-GB" i="1" dirty="0" smtClean="0"/>
              <a:t>Open </a:t>
            </a:r>
            <a:r>
              <a:rPr lang="en-GB" i="1" dirty="0"/>
              <a:t>Education: The Business &amp; Policy Case for </a:t>
            </a:r>
            <a:r>
              <a:rPr lang="en-GB" i="1" dirty="0" smtClean="0"/>
              <a:t>OER</a:t>
            </a:r>
            <a:r>
              <a:rPr lang="en-GB" dirty="0" smtClean="0"/>
              <a:t>, Cable Green</a:t>
            </a:r>
          </a:p>
          <a:p>
            <a:pPr marL="900113" indent="-900113">
              <a:defRPr/>
            </a:pPr>
            <a:r>
              <a:rPr lang="en-GB" dirty="0" smtClean="0"/>
              <a:t>#P2</a:t>
            </a:r>
            <a:r>
              <a:rPr lang="en-GB" dirty="0"/>
              <a:t>	</a:t>
            </a:r>
            <a:r>
              <a:rPr lang="en-GB" i="1" dirty="0"/>
              <a:t>Mozilla, Open </a:t>
            </a:r>
            <a:r>
              <a:rPr lang="en-GB" i="1" dirty="0" smtClean="0"/>
              <a:t>Badges</a:t>
            </a:r>
            <a:r>
              <a:rPr lang="en-GB" dirty="0" smtClean="0"/>
              <a:t>, Doug </a:t>
            </a:r>
            <a:r>
              <a:rPr lang="en-GB" dirty="0" err="1" smtClean="0"/>
              <a:t>Belshaw</a:t>
            </a:r>
            <a:endParaRPr lang="en-GB" dirty="0" smtClean="0"/>
          </a:p>
          <a:p>
            <a:pPr marL="900113" indent="-900113">
              <a:spcBef>
                <a:spcPts val="1200"/>
              </a:spcBef>
              <a:defRPr/>
            </a:pPr>
            <a:r>
              <a:rPr lang="en-GB" b="1" i="1" dirty="0"/>
              <a:t>Supporting Key Institutional Drivers</a:t>
            </a:r>
            <a:r>
              <a:rPr lang="en-GB" dirty="0"/>
              <a:t> </a:t>
            </a:r>
            <a:endParaRPr lang="en-GB" dirty="0" smtClean="0"/>
          </a:p>
          <a:p>
            <a:pPr marL="900113" indent="-900113">
              <a:defRPr/>
            </a:pPr>
            <a:r>
              <a:rPr lang="en-GB" dirty="0" smtClean="0"/>
              <a:t>#P3	</a:t>
            </a:r>
            <a:r>
              <a:rPr lang="en-GB" i="1" dirty="0" smtClean="0"/>
              <a:t>Et </a:t>
            </a:r>
            <a:r>
              <a:rPr lang="en-GB" i="1" dirty="0" err="1" smtClean="0"/>
              <a:t>Tu</a:t>
            </a:r>
            <a:r>
              <a:rPr lang="en-GB" i="1" dirty="0" smtClean="0"/>
              <a:t> MOOC</a:t>
            </a:r>
            <a:r>
              <a:rPr lang="en-GB" dirty="0" smtClean="0"/>
              <a:t>, </a:t>
            </a:r>
            <a:r>
              <a:rPr lang="en-GB" dirty="0"/>
              <a:t>Kyriaki </a:t>
            </a:r>
            <a:endParaRPr lang="en-GB" dirty="0" smtClean="0"/>
          </a:p>
          <a:p>
            <a:pPr marL="900113" indent="-900113">
              <a:defRPr/>
            </a:pPr>
            <a:r>
              <a:rPr lang="en-GB" dirty="0" smtClean="0"/>
              <a:t>#P4</a:t>
            </a:r>
            <a:r>
              <a:rPr lang="en-GB" dirty="0"/>
              <a:t>	</a:t>
            </a:r>
            <a:r>
              <a:rPr lang="en-GB" i="1" dirty="0"/>
              <a:t>Turning our Attention to Supporting </a:t>
            </a:r>
            <a:r>
              <a:rPr lang="en-GB" i="1" dirty="0" smtClean="0"/>
              <a:t>Research</a:t>
            </a:r>
            <a:r>
              <a:rPr lang="en-GB" dirty="0" smtClean="0"/>
              <a:t>, Amber Thomas</a:t>
            </a:r>
          </a:p>
          <a:p>
            <a:pPr marL="900113" indent="-900113">
              <a:defRPr/>
            </a:pPr>
            <a:r>
              <a:rPr lang="en-GB" dirty="0" smtClean="0"/>
              <a:t>	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0F0FDFD-C8F6-4138-9251-ADEE8BB594A9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58863" y="260350"/>
            <a:ext cx="7761287" cy="668338"/>
          </a:xfrm>
        </p:spPr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What Next? (Thursday)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575" y="1196975"/>
            <a:ext cx="7997825" cy="5661025"/>
          </a:xfrm>
        </p:spPr>
        <p:txBody>
          <a:bodyPr/>
          <a:lstStyle/>
          <a:p>
            <a:pPr>
              <a:defRPr/>
            </a:pPr>
            <a:r>
              <a:rPr lang="en-GB" sz="2600" b="1" dirty="0" smtClean="0"/>
              <a:t>Thursday 29 </a:t>
            </a:r>
            <a:r>
              <a:rPr lang="en-GB" sz="2600" b="1" dirty="0"/>
              <a:t>June</a:t>
            </a:r>
          </a:p>
          <a:p>
            <a:pPr marL="2060575" indent="-2060575">
              <a:defRPr/>
            </a:pPr>
            <a:r>
              <a:rPr lang="en-GB" sz="2600" b="1" i="1" dirty="0" smtClean="0"/>
              <a:t>The User Experience </a:t>
            </a:r>
          </a:p>
          <a:p>
            <a:pPr marL="900113" indent="-900113">
              <a:defRPr/>
            </a:pPr>
            <a:r>
              <a:rPr lang="en-GB" sz="2600" dirty="0"/>
              <a:t>#P5 	</a:t>
            </a:r>
            <a:r>
              <a:rPr lang="en-GB" sz="2600" i="1" dirty="0"/>
              <a:t>BS 8878</a:t>
            </a:r>
            <a:r>
              <a:rPr lang="en-GB" sz="2600" dirty="0"/>
              <a:t>, Jonathan </a:t>
            </a:r>
            <a:r>
              <a:rPr lang="en-GB" sz="2600" dirty="0" err="1" smtClean="0"/>
              <a:t>Hassell</a:t>
            </a:r>
            <a:endParaRPr lang="en-GB" sz="2600" dirty="0" smtClean="0"/>
          </a:p>
          <a:p>
            <a:pPr marL="900113" indent="-900113">
              <a:defRPr/>
            </a:pPr>
            <a:r>
              <a:rPr lang="en-GB" sz="2600" dirty="0" smtClean="0"/>
              <a:t>#P6	</a:t>
            </a:r>
            <a:r>
              <a:rPr lang="en-GB" sz="2600" i="1" dirty="0" smtClean="0"/>
              <a:t>Responsive </a:t>
            </a:r>
            <a:r>
              <a:rPr lang="en-GB" sz="2600" i="1" dirty="0"/>
              <a:t>Web </a:t>
            </a:r>
            <a:r>
              <a:rPr lang="en-GB" sz="2600" i="1" dirty="0" smtClean="0"/>
              <a:t>Design</a:t>
            </a:r>
            <a:r>
              <a:rPr lang="en-GB" sz="2600" dirty="0" smtClean="0"/>
              <a:t>, David Cornforth</a:t>
            </a:r>
          </a:p>
          <a:p>
            <a:pPr marL="900113" indent="-900113">
              <a:defRPr/>
            </a:pPr>
            <a:r>
              <a:rPr lang="en-GB" sz="2600" b="1" i="1" dirty="0"/>
              <a:t>The Changing Technical Landscape</a:t>
            </a:r>
            <a:endParaRPr lang="en-GB" sz="2600" b="1" i="1" dirty="0" smtClean="0"/>
          </a:p>
          <a:p>
            <a:pPr marL="900113" indent="-900113">
              <a:defRPr/>
            </a:pPr>
            <a:r>
              <a:rPr lang="en-GB" sz="2600" dirty="0" smtClean="0"/>
              <a:t>#P7</a:t>
            </a:r>
            <a:r>
              <a:rPr lang="en-GB" sz="2600" dirty="0"/>
              <a:t>	</a:t>
            </a:r>
            <a:r>
              <a:rPr lang="en-GB" sz="2600" i="1" dirty="0"/>
              <a:t>The Inside-Out </a:t>
            </a:r>
            <a:r>
              <a:rPr lang="en-GB" sz="2600" i="1" dirty="0" smtClean="0"/>
              <a:t>University</a:t>
            </a:r>
            <a:r>
              <a:rPr lang="en-GB" sz="2600" dirty="0" smtClean="0"/>
              <a:t>, Martin Hamilton</a:t>
            </a:r>
          </a:p>
          <a:p>
            <a:pPr marL="900113" indent="-900113">
              <a:defRPr/>
            </a:pPr>
            <a:r>
              <a:rPr lang="en-GB" sz="2600" dirty="0" smtClean="0"/>
              <a:t>#P8	</a:t>
            </a:r>
            <a:r>
              <a:rPr lang="en-GB" sz="2600" i="1" dirty="0"/>
              <a:t>Working With Developers</a:t>
            </a:r>
            <a:r>
              <a:rPr lang="en-GB" sz="2600" dirty="0" smtClean="0"/>
              <a:t>, Paul Walk</a:t>
            </a:r>
            <a:endParaRPr lang="en-GB" sz="2600" dirty="0"/>
          </a:p>
          <a:p>
            <a:pPr marL="2060575" indent="-2060575">
              <a:defRPr/>
            </a:pPr>
            <a:r>
              <a:rPr lang="en-GB" sz="2600" b="1" i="1" dirty="0" smtClean="0"/>
              <a:t>The View From Outside</a:t>
            </a:r>
            <a:endParaRPr lang="en-GB" sz="2600" b="1" i="1" dirty="0"/>
          </a:p>
          <a:p>
            <a:pPr marL="900113" indent="-900113">
              <a:defRPr/>
            </a:pPr>
            <a:r>
              <a:rPr lang="en-GB" sz="2600" dirty="0"/>
              <a:t>#P9	"</a:t>
            </a:r>
            <a:r>
              <a:rPr lang="en-GB" sz="2600" i="1" dirty="0"/>
              <a:t>What the </a:t>
            </a:r>
            <a:r>
              <a:rPr lang="en-GB" sz="2600" i="1" dirty="0" err="1"/>
              <a:t>fcuk</a:t>
            </a:r>
            <a:r>
              <a:rPr lang="en-GB" sz="2600" i="1" dirty="0"/>
              <a:t> just </a:t>
            </a:r>
            <a:r>
              <a:rPr lang="en-GB" sz="2600" i="1" dirty="0" smtClean="0"/>
              <a:t>happened?</a:t>
            </a:r>
            <a:r>
              <a:rPr lang="en-GB" sz="2600" dirty="0" smtClean="0"/>
              <a:t>", Ranjit Sidhu </a:t>
            </a:r>
          </a:p>
          <a:p>
            <a:pPr marL="900113" indent="-900113">
              <a:defRPr/>
            </a:pPr>
            <a:r>
              <a:rPr lang="en-GB" sz="2600" dirty="0" smtClean="0"/>
              <a:t>#P10	</a:t>
            </a:r>
            <a:r>
              <a:rPr lang="en-GB" sz="2600" i="1" dirty="0"/>
              <a:t>Institutional Culture Is Crippling Your Web Strategy</a:t>
            </a:r>
            <a:r>
              <a:rPr lang="en-GB" sz="2600" i="1" dirty="0" smtClean="0"/>
              <a:t>!</a:t>
            </a:r>
            <a:r>
              <a:rPr lang="en-GB" sz="2600" dirty="0" smtClean="0"/>
              <a:t>, Paul </a:t>
            </a:r>
            <a:r>
              <a:rPr lang="en-GB" sz="2600" dirty="0" err="1" smtClean="0"/>
              <a:t>Boag</a:t>
            </a:r>
            <a:endParaRPr lang="en-GB" sz="2600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9DA54E6-3636-4827-AFE2-131F002B2974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030288" y="260350"/>
            <a:ext cx="7789862" cy="668338"/>
          </a:xfrm>
        </p:spPr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What Next? (Friday)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575" y="1196975"/>
            <a:ext cx="7997825" cy="5661025"/>
          </a:xfrm>
        </p:spPr>
        <p:txBody>
          <a:bodyPr/>
          <a:lstStyle/>
          <a:p>
            <a:pPr>
              <a:defRPr/>
            </a:pPr>
            <a:r>
              <a:rPr lang="en-GB" b="1" dirty="0" smtClean="0"/>
              <a:t>Friday 28 June</a:t>
            </a:r>
          </a:p>
          <a:p>
            <a:pPr marL="2060575" indent="-2060575">
              <a:defRPr/>
            </a:pPr>
            <a:r>
              <a:rPr lang="en-GB" b="1" i="1" dirty="0" smtClean="0"/>
              <a:t>Institutional Case Studies</a:t>
            </a:r>
          </a:p>
          <a:p>
            <a:pPr marL="1074738" indent="-1074738">
              <a:defRPr/>
            </a:pPr>
            <a:r>
              <a:rPr lang="en-GB" dirty="0" smtClean="0"/>
              <a:t>#P11</a:t>
            </a:r>
            <a:r>
              <a:rPr lang="en-GB" dirty="0"/>
              <a:t>	</a:t>
            </a:r>
            <a:r>
              <a:rPr lang="en-GB" i="1" dirty="0" smtClean="0"/>
              <a:t>IWMW </a:t>
            </a:r>
            <a:r>
              <a:rPr lang="en-GB" i="1" dirty="0"/>
              <a:t>and the birth of a Content Strategist</a:t>
            </a:r>
            <a:r>
              <a:rPr lang="en-GB" dirty="0" smtClean="0"/>
              <a:t>, </a:t>
            </a:r>
            <a:r>
              <a:rPr lang="en-GB" dirty="0" smtClean="0"/>
              <a:t>Richard Prowse</a:t>
            </a:r>
          </a:p>
          <a:p>
            <a:pPr marL="1074738" indent="-1074738">
              <a:defRPr/>
            </a:pPr>
            <a:r>
              <a:rPr lang="en-GB" dirty="0" smtClean="0"/>
              <a:t>#P12</a:t>
            </a:r>
            <a:r>
              <a:rPr lang="en-GB" dirty="0"/>
              <a:t>	</a:t>
            </a:r>
            <a:r>
              <a:rPr lang="en-GB" i="1" dirty="0"/>
              <a:t>The University in a </a:t>
            </a:r>
            <a:r>
              <a:rPr lang="en-GB" i="1" dirty="0" smtClean="0"/>
              <a:t>Bind</a:t>
            </a:r>
            <a:r>
              <a:rPr lang="en-GB" dirty="0" smtClean="0"/>
              <a:t>, Dai Griffiths</a:t>
            </a:r>
          </a:p>
          <a:p>
            <a:pPr marL="2060575" indent="-2060575">
              <a:defRPr/>
            </a:pPr>
            <a:endParaRPr lang="en-GB" dirty="0"/>
          </a:p>
          <a:p>
            <a:pPr marL="2060575" indent="-2060575">
              <a:defRPr/>
            </a:pPr>
            <a:r>
              <a:rPr lang="en-GB" b="1" i="1" dirty="0" smtClean="0"/>
              <a:t>What Does The Future Hold?</a:t>
            </a:r>
          </a:p>
          <a:p>
            <a:pPr marL="1074738" indent="-1074738">
              <a:defRPr/>
            </a:pPr>
            <a:r>
              <a:rPr lang="en-GB" dirty="0" smtClean="0"/>
              <a:t>#P13</a:t>
            </a:r>
            <a:r>
              <a:rPr lang="en-GB" dirty="0"/>
              <a:t>	</a:t>
            </a:r>
            <a:r>
              <a:rPr lang="en-GB" i="1" dirty="0" smtClean="0"/>
              <a:t>The </a:t>
            </a:r>
            <a:r>
              <a:rPr lang="en-GB" i="1" dirty="0"/>
              <a:t>Delicious Discomfort Of Not </a:t>
            </a:r>
            <a:r>
              <a:rPr lang="en-GB" i="1" dirty="0" smtClean="0"/>
              <a:t>Knowing</a:t>
            </a:r>
            <a:r>
              <a:rPr lang="en-GB" dirty="0" smtClean="0"/>
              <a:t>, Neil Denny</a:t>
            </a:r>
            <a:endParaRPr lang="en-GB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AFC824D-B106-49E6-94EB-079F2687AFEF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Digital story session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509900-B040-4113-8EBD-702CF65E67E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5" y="347232"/>
            <a:ext cx="7868749" cy="616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25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840DCC0-B3FB-491B-A9DA-3A7CB5F8B935}" type="slidenum">
              <a:rPr lang="en-US" altLang="en-US" sz="1000" smtClean="0"/>
              <a:pPr eaLnBrk="1" hangingPunct="1"/>
              <a:t>9</a:t>
            </a:fld>
            <a:endParaRPr lang="en-US" altLang="en-US" sz="1000" smtClean="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b="1"/>
          </a:p>
        </p:txBody>
      </p:sp>
      <p:sp>
        <p:nvSpPr>
          <p:cNvPr id="9221" name="Title 1"/>
          <p:cNvSpPr>
            <a:spLocks noGrp="1"/>
          </p:cNvSpPr>
          <p:nvPr>
            <p:ph type="title"/>
          </p:nvPr>
        </p:nvSpPr>
        <p:spPr>
          <a:xfrm>
            <a:off x="581025" y="1708150"/>
            <a:ext cx="8388350" cy="4141788"/>
          </a:xfrm>
        </p:spPr>
        <p:txBody>
          <a:bodyPr/>
          <a:lstStyle/>
          <a:p>
            <a:pPr marL="363538">
              <a:spcBef>
                <a:spcPts val="1200"/>
              </a:spcBef>
            </a:pPr>
            <a:r>
              <a:rPr lang="en-GB" cap="none" smtClean="0">
                <a:solidFill>
                  <a:schemeClr val="bg1"/>
                </a:solidFill>
                <a:ea typeface="ＭＳ Ｐゴシック" pitchFamily="34" charset="-128"/>
              </a:rPr>
              <a:t>IWMW is …</a:t>
            </a:r>
            <a:br>
              <a:rPr lang="en-GB" cap="none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GB" cap="none" smtClean="0">
                <a:solidFill>
                  <a:schemeClr val="bg1"/>
                </a:solidFill>
                <a:ea typeface="ＭＳ Ｐゴシック" pitchFamily="34" charset="-128"/>
              </a:rPr>
              <a:t/>
            </a:r>
            <a:br>
              <a:rPr lang="en-GB" cap="none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GB" cap="none" smtClean="0">
                <a:solidFill>
                  <a:schemeClr val="bg1"/>
                </a:solidFill>
                <a:ea typeface="ＭＳ Ｐゴシック" pitchFamily="34" charset="-128"/>
              </a:rPr>
              <a:t>A shared service which enables the UK higher education sector to benefit from learning from shared experiences 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928688" y="333375"/>
            <a:ext cx="59086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6000" b="1">
                <a:solidFill>
                  <a:schemeClr val="bg1"/>
                </a:solidFill>
              </a:rPr>
              <a:t>What is IWMW?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KOLN-standard-slide-2004">
  <a:themeElements>
    <a:clrScheme name="UKOLN-standard-slide-2004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KOLN-standard-slide-20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KOLN-standard-slide-2004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KOLN-standard-slide-2004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4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4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UKOLN-standard-slide-2004</Template>
  <TotalTime>15747</TotalTime>
  <Words>317</Words>
  <Application>Microsoft Office PowerPoint</Application>
  <PresentationFormat>On-screen Show (4:3)</PresentationFormat>
  <Paragraphs>110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UKOLN-standard-slide-2004</vt:lpstr>
      <vt:lpstr>Institutional Web Management Workshop 2013: “What Next?” Conclusions</vt:lpstr>
      <vt:lpstr>This year’s theme ….</vt:lpstr>
      <vt:lpstr>This year’s theme ….</vt:lpstr>
      <vt:lpstr>This year’s theme ….</vt:lpstr>
      <vt:lpstr>What Next? (Wednesday)</vt:lpstr>
      <vt:lpstr>What Next? (Thursday)</vt:lpstr>
      <vt:lpstr>What Next? (Friday)</vt:lpstr>
      <vt:lpstr>PowerPoint Presentation</vt:lpstr>
      <vt:lpstr>IWMW is …  A shared service which enables the UK higher education sector to benefit from learning from shared experiences </vt:lpstr>
      <vt:lpstr>Future of IWMW </vt:lpstr>
      <vt:lpstr>Business Models</vt:lpstr>
      <vt:lpstr>New Business Models</vt:lpstr>
      <vt:lpstr>Option 3</vt:lpstr>
      <vt:lpstr>What of UKOLN Staff?</vt:lpstr>
      <vt:lpstr>Over to You!</vt:lpstr>
    </vt:vector>
  </TitlesOfParts>
  <Company>UKOLN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IWMW 2011 Welcome</dc:title>
  <dc:creator>Brian Kelly</dc:creator>
  <cp:lastModifiedBy>ulpc-bk</cp:lastModifiedBy>
  <cp:revision>570</cp:revision>
  <cp:lastPrinted>2012-06-07T12:39:40Z</cp:lastPrinted>
  <dcterms:created xsi:type="dcterms:W3CDTF">2005-06-06T15:31:10Z</dcterms:created>
  <dcterms:modified xsi:type="dcterms:W3CDTF">2013-06-28T07:54:11Z</dcterms:modified>
</cp:coreProperties>
</file>