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7" r:id="rId2"/>
    <p:sldId id="279" r:id="rId3"/>
    <p:sldId id="256" r:id="rId4"/>
    <p:sldId id="295" r:id="rId5"/>
    <p:sldId id="293" r:id="rId6"/>
    <p:sldId id="294" r:id="rId7"/>
    <p:sldId id="280" r:id="rId8"/>
    <p:sldId id="283" r:id="rId9"/>
    <p:sldId id="261" r:id="rId10"/>
    <p:sldId id="284" r:id="rId11"/>
    <p:sldId id="260" r:id="rId12"/>
    <p:sldId id="281" r:id="rId13"/>
    <p:sldId id="296" r:id="rId14"/>
    <p:sldId id="297" r:id="rId15"/>
    <p:sldId id="298" r:id="rId16"/>
    <p:sldId id="299" r:id="rId17"/>
    <p:sldId id="300" r:id="rId18"/>
    <p:sldId id="301" r:id="rId19"/>
    <p:sldId id="273" r:id="rId20"/>
    <p:sldId id="275" r:id="rId21"/>
    <p:sldId id="262" r:id="rId22"/>
  </p:sldIdLst>
  <p:sldSz cx="9144000" cy="6858000" type="screen4x3"/>
  <p:notesSz cx="66659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66430" autoAdjust="0"/>
  </p:normalViewPr>
  <p:slideViewPr>
    <p:cSldViewPr>
      <p:cViewPr varScale="1">
        <p:scale>
          <a:sx n="69" d="100"/>
          <a:sy n="69" d="100"/>
        </p:scale>
        <p:origin x="-234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2D2EB-2659-43F7-B445-31455EFC2783}" type="doc">
      <dgm:prSet loTypeId="urn:microsoft.com/office/officeart/2005/8/layout/venn1" loCatId="relationship" qsTypeId="urn:microsoft.com/office/officeart/2005/8/quickstyle/simple1" qsCatId="simple" csTypeId="urn:microsoft.com/office/officeart/2005/8/colors/accent4_2" csCatId="accent4" phldr="1"/>
      <dgm:spPr/>
    </dgm:pt>
    <dgm:pt modelId="{79DCE011-A44B-460A-94FF-F676F36760EC}">
      <dgm:prSet phldrT="[Text]"/>
      <dgm:spPr/>
      <dgm:t>
        <a:bodyPr/>
        <a:lstStyle/>
        <a:p>
          <a:r>
            <a:rPr lang="en-GB" dirty="0" smtClean="0"/>
            <a:t>Academic</a:t>
          </a:r>
          <a:endParaRPr lang="en-GB" dirty="0"/>
        </a:p>
      </dgm:t>
    </dgm:pt>
    <dgm:pt modelId="{4B5D42FA-210D-47CB-AA64-B81B6DF57528}" type="parTrans" cxnId="{B4898715-B955-429E-81D3-9FCBF9A4BDA9}">
      <dgm:prSet/>
      <dgm:spPr/>
      <dgm:t>
        <a:bodyPr/>
        <a:lstStyle/>
        <a:p>
          <a:endParaRPr lang="en-GB"/>
        </a:p>
      </dgm:t>
    </dgm:pt>
    <dgm:pt modelId="{ED111490-8B08-4ADB-B1DD-AB4BB99A9A8E}" type="sibTrans" cxnId="{B4898715-B955-429E-81D3-9FCBF9A4BDA9}">
      <dgm:prSet/>
      <dgm:spPr/>
      <dgm:t>
        <a:bodyPr/>
        <a:lstStyle/>
        <a:p>
          <a:endParaRPr lang="en-GB"/>
        </a:p>
      </dgm:t>
    </dgm:pt>
    <dgm:pt modelId="{44CE491A-DC84-48FB-91BA-80BD4C24089E}">
      <dgm:prSet phldrT="[Text]"/>
      <dgm:spPr/>
      <dgm:t>
        <a:bodyPr/>
        <a:lstStyle/>
        <a:p>
          <a:r>
            <a:rPr lang="en-GB" dirty="0" smtClean="0"/>
            <a:t>Technical </a:t>
          </a:r>
          <a:endParaRPr lang="en-GB" dirty="0"/>
        </a:p>
      </dgm:t>
    </dgm:pt>
    <dgm:pt modelId="{FD64DA02-C978-4672-90DA-4221223E22C5}" type="parTrans" cxnId="{8D2DE0AF-1C8F-49CC-B0C3-9BFB68D42069}">
      <dgm:prSet/>
      <dgm:spPr/>
      <dgm:t>
        <a:bodyPr/>
        <a:lstStyle/>
        <a:p>
          <a:endParaRPr lang="en-GB"/>
        </a:p>
      </dgm:t>
    </dgm:pt>
    <dgm:pt modelId="{8FD38CC1-995A-401E-8165-2F71F28D42B8}" type="sibTrans" cxnId="{8D2DE0AF-1C8F-49CC-B0C3-9BFB68D42069}">
      <dgm:prSet/>
      <dgm:spPr/>
      <dgm:t>
        <a:bodyPr/>
        <a:lstStyle/>
        <a:p>
          <a:endParaRPr lang="en-GB"/>
        </a:p>
      </dgm:t>
    </dgm:pt>
    <dgm:pt modelId="{36C88355-E21E-48EE-8290-185B106C120E}">
      <dgm:prSet phldrT="[Text]"/>
      <dgm:spPr/>
      <dgm:t>
        <a:bodyPr/>
        <a:lstStyle/>
        <a:p>
          <a:r>
            <a:rPr lang="en-GB" dirty="0" smtClean="0"/>
            <a:t>Administrative</a:t>
          </a:r>
          <a:endParaRPr lang="en-GB" dirty="0"/>
        </a:p>
      </dgm:t>
    </dgm:pt>
    <dgm:pt modelId="{8FB12365-E670-465F-867A-5BB4C1684266}" type="parTrans" cxnId="{CBCA41AD-82A8-41E8-AFEC-C68AD6D6C6CA}">
      <dgm:prSet/>
      <dgm:spPr/>
      <dgm:t>
        <a:bodyPr/>
        <a:lstStyle/>
        <a:p>
          <a:endParaRPr lang="en-GB"/>
        </a:p>
      </dgm:t>
    </dgm:pt>
    <dgm:pt modelId="{D30E1083-8167-4DD6-9280-4F666D314697}" type="sibTrans" cxnId="{CBCA41AD-82A8-41E8-AFEC-C68AD6D6C6CA}">
      <dgm:prSet/>
      <dgm:spPr/>
      <dgm:t>
        <a:bodyPr/>
        <a:lstStyle/>
        <a:p>
          <a:endParaRPr lang="en-GB"/>
        </a:p>
      </dgm:t>
    </dgm:pt>
    <dgm:pt modelId="{0D190419-D3BD-4676-A1F4-C6EE28CA2326}" type="pres">
      <dgm:prSet presAssocID="{4602D2EB-2659-43F7-B445-31455EFC2783}" presName="compositeShape" presStyleCnt="0">
        <dgm:presLayoutVars>
          <dgm:chMax val="7"/>
          <dgm:dir/>
          <dgm:resizeHandles val="exact"/>
        </dgm:presLayoutVars>
      </dgm:prSet>
      <dgm:spPr/>
    </dgm:pt>
    <dgm:pt modelId="{A79ECA00-5AEA-4ECD-A554-8947605A14FE}" type="pres">
      <dgm:prSet presAssocID="{79DCE011-A44B-460A-94FF-F676F36760EC}" presName="circ1" presStyleLbl="vennNode1" presStyleIdx="0" presStyleCnt="3"/>
      <dgm:spPr/>
      <dgm:t>
        <a:bodyPr/>
        <a:lstStyle/>
        <a:p>
          <a:endParaRPr lang="en-GB"/>
        </a:p>
      </dgm:t>
    </dgm:pt>
    <dgm:pt modelId="{9AE87B5B-F555-4BB1-BFC4-16722D138EFF}" type="pres">
      <dgm:prSet presAssocID="{79DCE011-A44B-460A-94FF-F676F36760EC}" presName="circ1Tx" presStyleLbl="revTx" presStyleIdx="0" presStyleCnt="0">
        <dgm:presLayoutVars>
          <dgm:chMax val="0"/>
          <dgm:chPref val="0"/>
          <dgm:bulletEnabled val="1"/>
        </dgm:presLayoutVars>
      </dgm:prSet>
      <dgm:spPr/>
      <dgm:t>
        <a:bodyPr/>
        <a:lstStyle/>
        <a:p>
          <a:endParaRPr lang="en-GB"/>
        </a:p>
      </dgm:t>
    </dgm:pt>
    <dgm:pt modelId="{9D0A9100-B595-4E30-9CDD-3AECB3E35A4C}" type="pres">
      <dgm:prSet presAssocID="{44CE491A-DC84-48FB-91BA-80BD4C24089E}" presName="circ2" presStyleLbl="vennNode1" presStyleIdx="1" presStyleCnt="3"/>
      <dgm:spPr/>
      <dgm:t>
        <a:bodyPr/>
        <a:lstStyle/>
        <a:p>
          <a:endParaRPr lang="en-GB"/>
        </a:p>
      </dgm:t>
    </dgm:pt>
    <dgm:pt modelId="{A0C182CB-B6D0-49F6-A19C-A399CCC7C640}" type="pres">
      <dgm:prSet presAssocID="{44CE491A-DC84-48FB-91BA-80BD4C24089E}" presName="circ2Tx" presStyleLbl="revTx" presStyleIdx="0" presStyleCnt="0">
        <dgm:presLayoutVars>
          <dgm:chMax val="0"/>
          <dgm:chPref val="0"/>
          <dgm:bulletEnabled val="1"/>
        </dgm:presLayoutVars>
      </dgm:prSet>
      <dgm:spPr/>
      <dgm:t>
        <a:bodyPr/>
        <a:lstStyle/>
        <a:p>
          <a:endParaRPr lang="en-GB"/>
        </a:p>
      </dgm:t>
    </dgm:pt>
    <dgm:pt modelId="{1740062A-A600-4854-BE35-53298D61E7C8}" type="pres">
      <dgm:prSet presAssocID="{36C88355-E21E-48EE-8290-185B106C120E}" presName="circ3" presStyleLbl="vennNode1" presStyleIdx="2" presStyleCnt="3"/>
      <dgm:spPr/>
      <dgm:t>
        <a:bodyPr/>
        <a:lstStyle/>
        <a:p>
          <a:endParaRPr lang="en-GB"/>
        </a:p>
      </dgm:t>
    </dgm:pt>
    <dgm:pt modelId="{78175C2F-A140-4BA8-BC0E-AA96C40C4009}" type="pres">
      <dgm:prSet presAssocID="{36C88355-E21E-48EE-8290-185B106C120E}" presName="circ3Tx" presStyleLbl="revTx" presStyleIdx="0" presStyleCnt="0">
        <dgm:presLayoutVars>
          <dgm:chMax val="0"/>
          <dgm:chPref val="0"/>
          <dgm:bulletEnabled val="1"/>
        </dgm:presLayoutVars>
      </dgm:prSet>
      <dgm:spPr/>
      <dgm:t>
        <a:bodyPr/>
        <a:lstStyle/>
        <a:p>
          <a:endParaRPr lang="en-GB"/>
        </a:p>
      </dgm:t>
    </dgm:pt>
  </dgm:ptLst>
  <dgm:cxnLst>
    <dgm:cxn modelId="{816C95FD-6126-4F47-AE35-9B1415234057}" type="presOf" srcId="{44CE491A-DC84-48FB-91BA-80BD4C24089E}" destId="{9D0A9100-B595-4E30-9CDD-3AECB3E35A4C}" srcOrd="0" destOrd="0" presId="urn:microsoft.com/office/officeart/2005/8/layout/venn1"/>
    <dgm:cxn modelId="{CBCA41AD-82A8-41E8-AFEC-C68AD6D6C6CA}" srcId="{4602D2EB-2659-43F7-B445-31455EFC2783}" destId="{36C88355-E21E-48EE-8290-185B106C120E}" srcOrd="2" destOrd="0" parTransId="{8FB12365-E670-465F-867A-5BB4C1684266}" sibTransId="{D30E1083-8167-4DD6-9280-4F666D314697}"/>
    <dgm:cxn modelId="{0FE63FEC-84D9-4452-B745-FABB41B86165}" type="presOf" srcId="{79DCE011-A44B-460A-94FF-F676F36760EC}" destId="{9AE87B5B-F555-4BB1-BFC4-16722D138EFF}" srcOrd="1" destOrd="0" presId="urn:microsoft.com/office/officeart/2005/8/layout/venn1"/>
    <dgm:cxn modelId="{EE9CBE79-1185-4003-A43C-DB5E23C0F0F9}" type="presOf" srcId="{36C88355-E21E-48EE-8290-185B106C120E}" destId="{78175C2F-A140-4BA8-BC0E-AA96C40C4009}" srcOrd="1" destOrd="0" presId="urn:microsoft.com/office/officeart/2005/8/layout/venn1"/>
    <dgm:cxn modelId="{85549482-6130-48EE-B8A9-22028325972A}" type="presOf" srcId="{44CE491A-DC84-48FB-91BA-80BD4C24089E}" destId="{A0C182CB-B6D0-49F6-A19C-A399CCC7C640}" srcOrd="1" destOrd="0" presId="urn:microsoft.com/office/officeart/2005/8/layout/venn1"/>
    <dgm:cxn modelId="{FEE161E3-BA72-4BBF-8E61-99B2DFAED02D}" type="presOf" srcId="{36C88355-E21E-48EE-8290-185B106C120E}" destId="{1740062A-A600-4854-BE35-53298D61E7C8}" srcOrd="0" destOrd="0" presId="urn:microsoft.com/office/officeart/2005/8/layout/venn1"/>
    <dgm:cxn modelId="{B4898715-B955-429E-81D3-9FCBF9A4BDA9}" srcId="{4602D2EB-2659-43F7-B445-31455EFC2783}" destId="{79DCE011-A44B-460A-94FF-F676F36760EC}" srcOrd="0" destOrd="0" parTransId="{4B5D42FA-210D-47CB-AA64-B81B6DF57528}" sibTransId="{ED111490-8B08-4ADB-B1DD-AB4BB99A9A8E}"/>
    <dgm:cxn modelId="{9461C304-7DA4-4A3F-B521-661F2DE93556}" type="presOf" srcId="{4602D2EB-2659-43F7-B445-31455EFC2783}" destId="{0D190419-D3BD-4676-A1F4-C6EE28CA2326}" srcOrd="0" destOrd="0" presId="urn:microsoft.com/office/officeart/2005/8/layout/venn1"/>
    <dgm:cxn modelId="{DC6DD8E7-4466-4893-8F0A-D56AB3377BA2}" type="presOf" srcId="{79DCE011-A44B-460A-94FF-F676F36760EC}" destId="{A79ECA00-5AEA-4ECD-A554-8947605A14FE}" srcOrd="0" destOrd="0" presId="urn:microsoft.com/office/officeart/2005/8/layout/venn1"/>
    <dgm:cxn modelId="{8D2DE0AF-1C8F-49CC-B0C3-9BFB68D42069}" srcId="{4602D2EB-2659-43F7-B445-31455EFC2783}" destId="{44CE491A-DC84-48FB-91BA-80BD4C24089E}" srcOrd="1" destOrd="0" parTransId="{FD64DA02-C978-4672-90DA-4221223E22C5}" sibTransId="{8FD38CC1-995A-401E-8165-2F71F28D42B8}"/>
    <dgm:cxn modelId="{75F0FEF8-231F-4F4E-AC18-F53061BAEF52}" type="presParOf" srcId="{0D190419-D3BD-4676-A1F4-C6EE28CA2326}" destId="{A79ECA00-5AEA-4ECD-A554-8947605A14FE}" srcOrd="0" destOrd="0" presId="urn:microsoft.com/office/officeart/2005/8/layout/venn1"/>
    <dgm:cxn modelId="{11498287-8A34-4064-A2D6-09C9EA33E702}" type="presParOf" srcId="{0D190419-D3BD-4676-A1F4-C6EE28CA2326}" destId="{9AE87B5B-F555-4BB1-BFC4-16722D138EFF}" srcOrd="1" destOrd="0" presId="urn:microsoft.com/office/officeart/2005/8/layout/venn1"/>
    <dgm:cxn modelId="{0636FD6C-60FD-42D5-AEA7-23DD3E6C7351}" type="presParOf" srcId="{0D190419-D3BD-4676-A1F4-C6EE28CA2326}" destId="{9D0A9100-B595-4E30-9CDD-3AECB3E35A4C}" srcOrd="2" destOrd="0" presId="urn:microsoft.com/office/officeart/2005/8/layout/venn1"/>
    <dgm:cxn modelId="{F1D57BA5-C26A-4DF6-8170-A0043B9DFF02}" type="presParOf" srcId="{0D190419-D3BD-4676-A1F4-C6EE28CA2326}" destId="{A0C182CB-B6D0-49F6-A19C-A399CCC7C640}" srcOrd="3" destOrd="0" presId="urn:microsoft.com/office/officeart/2005/8/layout/venn1"/>
    <dgm:cxn modelId="{E3AAE2E4-E768-4A73-A345-63575D2680D2}" type="presParOf" srcId="{0D190419-D3BD-4676-A1F4-C6EE28CA2326}" destId="{1740062A-A600-4854-BE35-53298D61E7C8}" srcOrd="4" destOrd="0" presId="urn:microsoft.com/office/officeart/2005/8/layout/venn1"/>
    <dgm:cxn modelId="{A1279748-4D9D-4E10-9CE9-5E447A98312F}" type="presParOf" srcId="{0D190419-D3BD-4676-A1F4-C6EE28CA2326}" destId="{78175C2F-A140-4BA8-BC0E-AA96C40C400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ECA00-5AEA-4ECD-A554-8947605A14FE}">
      <dsp:nvSpPr>
        <dsp:cNvPr id="0" name=""/>
        <dsp:cNvSpPr/>
      </dsp:nvSpPr>
      <dsp:spPr>
        <a:xfrm>
          <a:off x="2708116" y="56693"/>
          <a:ext cx="2721292" cy="272129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dirty="0" smtClean="0"/>
            <a:t>Academic</a:t>
          </a:r>
          <a:endParaRPr lang="en-GB" sz="2100" kern="1200" dirty="0"/>
        </a:p>
      </dsp:txBody>
      <dsp:txXfrm>
        <a:off x="3070955" y="532919"/>
        <a:ext cx="1995614" cy="1224581"/>
      </dsp:txXfrm>
    </dsp:sp>
    <dsp:sp modelId="{9D0A9100-B595-4E30-9CDD-3AECB3E35A4C}">
      <dsp:nvSpPr>
        <dsp:cNvPr id="0" name=""/>
        <dsp:cNvSpPr/>
      </dsp:nvSpPr>
      <dsp:spPr>
        <a:xfrm>
          <a:off x="3690049" y="1757501"/>
          <a:ext cx="2721292" cy="272129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dirty="0" smtClean="0"/>
            <a:t>Technical </a:t>
          </a:r>
          <a:endParaRPr lang="en-GB" sz="2100" kern="1200" dirty="0"/>
        </a:p>
      </dsp:txBody>
      <dsp:txXfrm>
        <a:off x="4522311" y="2460502"/>
        <a:ext cx="1632775" cy="1496711"/>
      </dsp:txXfrm>
    </dsp:sp>
    <dsp:sp modelId="{1740062A-A600-4854-BE35-53298D61E7C8}">
      <dsp:nvSpPr>
        <dsp:cNvPr id="0" name=""/>
        <dsp:cNvSpPr/>
      </dsp:nvSpPr>
      <dsp:spPr>
        <a:xfrm>
          <a:off x="1726182" y="1757501"/>
          <a:ext cx="2721292" cy="272129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GB" sz="2100" kern="1200" dirty="0" smtClean="0"/>
            <a:t>Administrative</a:t>
          </a:r>
          <a:endParaRPr lang="en-GB" sz="2100" kern="1200" dirty="0"/>
        </a:p>
      </dsp:txBody>
      <dsp:txXfrm>
        <a:off x="1982438" y="2460502"/>
        <a:ext cx="1632775" cy="149671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856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5808" y="0"/>
            <a:ext cx="2888562" cy="493633"/>
          </a:xfrm>
          <a:prstGeom prst="rect">
            <a:avLst/>
          </a:prstGeom>
        </p:spPr>
        <p:txBody>
          <a:bodyPr vert="horz" lIns="91440" tIns="45720" rIns="91440" bIns="45720" rtlCol="0"/>
          <a:lstStyle>
            <a:lvl1pPr algn="r">
              <a:defRPr sz="1200"/>
            </a:lvl1pPr>
          </a:lstStyle>
          <a:p>
            <a:fld id="{292AF226-7F5C-42FF-BDB1-FDD0DB32C076}" type="datetimeFigureOut">
              <a:rPr lang="en-GB" smtClean="0"/>
              <a:t>26/06/2013</a:t>
            </a:fld>
            <a:endParaRPr lang="en-GB"/>
          </a:p>
        </p:txBody>
      </p:sp>
      <p:sp>
        <p:nvSpPr>
          <p:cNvPr id="4" name="Slide Image Placeholder 3"/>
          <p:cNvSpPr>
            <a:spLocks noGrp="1" noRot="1" noChangeAspect="1"/>
          </p:cNvSpPr>
          <p:nvPr>
            <p:ph type="sldImg" idx="2"/>
          </p:nvPr>
        </p:nvSpPr>
        <p:spPr>
          <a:xfrm>
            <a:off x="865188" y="741363"/>
            <a:ext cx="4935537"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2" y="4689515"/>
            <a:ext cx="5332730" cy="444269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856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5808" y="9377317"/>
            <a:ext cx="2888562" cy="493633"/>
          </a:xfrm>
          <a:prstGeom prst="rect">
            <a:avLst/>
          </a:prstGeom>
        </p:spPr>
        <p:txBody>
          <a:bodyPr vert="horz" lIns="91440" tIns="45720" rIns="91440" bIns="45720" rtlCol="0" anchor="b"/>
          <a:lstStyle>
            <a:lvl1pPr algn="r">
              <a:defRPr sz="1200"/>
            </a:lvl1pPr>
          </a:lstStyle>
          <a:p>
            <a:fld id="{A43A8858-DE79-4B3E-91BD-F674AE1B39A8}" type="slidenum">
              <a:rPr lang="en-GB" smtClean="0"/>
              <a:t>‹#›</a:t>
            </a:fld>
            <a:endParaRPr lang="en-GB"/>
          </a:p>
        </p:txBody>
      </p:sp>
    </p:spTree>
    <p:extLst>
      <p:ext uri="{BB962C8B-B14F-4D97-AF65-F5344CB8AC3E}">
        <p14:creationId xmlns:p14="http://schemas.microsoft.com/office/powerpoint/2010/main" val="149978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1</a:t>
            </a:fld>
            <a:endParaRPr lang="en-GB"/>
          </a:p>
        </p:txBody>
      </p:sp>
    </p:spTree>
    <p:extLst>
      <p:ext uri="{BB962C8B-B14F-4D97-AF65-F5344CB8AC3E}">
        <p14:creationId xmlns:p14="http://schemas.microsoft.com/office/powerpoint/2010/main" val="368328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A8858-DE79-4B3E-91BD-F674AE1B39A8}" type="slidenum">
              <a:rPr lang="en-GB" smtClean="0"/>
              <a:t>10</a:t>
            </a:fld>
            <a:endParaRPr lang="en-GB"/>
          </a:p>
        </p:txBody>
      </p:sp>
    </p:spTree>
    <p:extLst>
      <p:ext uri="{BB962C8B-B14F-4D97-AF65-F5344CB8AC3E}">
        <p14:creationId xmlns:p14="http://schemas.microsoft.com/office/powerpoint/2010/main" val="1401220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11</a:t>
            </a:fld>
            <a:endParaRPr lang="en-GB"/>
          </a:p>
        </p:txBody>
      </p:sp>
    </p:spTree>
    <p:extLst>
      <p:ext uri="{BB962C8B-B14F-4D97-AF65-F5344CB8AC3E}">
        <p14:creationId xmlns:p14="http://schemas.microsoft.com/office/powerpoint/2010/main" val="395742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12</a:t>
            </a:fld>
            <a:endParaRPr lang="en-GB"/>
          </a:p>
        </p:txBody>
      </p:sp>
    </p:spTree>
    <p:extLst>
      <p:ext uri="{BB962C8B-B14F-4D97-AF65-F5344CB8AC3E}">
        <p14:creationId xmlns:p14="http://schemas.microsoft.com/office/powerpoint/2010/main" val="195366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43A8858-DE79-4B3E-91BD-F674AE1B39A8}" type="slidenum">
              <a:rPr lang="en-GB" smtClean="0"/>
              <a:t>13</a:t>
            </a:fld>
            <a:endParaRPr lang="en-GB"/>
          </a:p>
        </p:txBody>
      </p:sp>
    </p:spTree>
    <p:extLst>
      <p:ext uri="{BB962C8B-B14F-4D97-AF65-F5344CB8AC3E}">
        <p14:creationId xmlns:p14="http://schemas.microsoft.com/office/powerpoint/2010/main" val="68012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14</a:t>
            </a:fld>
            <a:endParaRPr lang="en-GB"/>
          </a:p>
        </p:txBody>
      </p:sp>
    </p:spTree>
    <p:extLst>
      <p:ext uri="{BB962C8B-B14F-4D97-AF65-F5344CB8AC3E}">
        <p14:creationId xmlns:p14="http://schemas.microsoft.com/office/powerpoint/2010/main" val="182197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A8858-DE79-4B3E-91BD-F674AE1B39A8}" type="slidenum">
              <a:rPr lang="en-GB" smtClean="0"/>
              <a:t>15</a:t>
            </a:fld>
            <a:endParaRPr lang="en-GB"/>
          </a:p>
        </p:txBody>
      </p:sp>
    </p:spTree>
    <p:extLst>
      <p:ext uri="{BB962C8B-B14F-4D97-AF65-F5344CB8AC3E}">
        <p14:creationId xmlns:p14="http://schemas.microsoft.com/office/powerpoint/2010/main" val="202912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A8858-DE79-4B3E-91BD-F674AE1B39A8}" type="slidenum">
              <a:rPr lang="en-GB" smtClean="0"/>
              <a:t>16</a:t>
            </a:fld>
            <a:endParaRPr lang="en-GB"/>
          </a:p>
        </p:txBody>
      </p:sp>
    </p:spTree>
    <p:extLst>
      <p:ext uri="{BB962C8B-B14F-4D97-AF65-F5344CB8AC3E}">
        <p14:creationId xmlns:p14="http://schemas.microsoft.com/office/powerpoint/2010/main" val="142134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A8858-DE79-4B3E-91BD-F674AE1B39A8}" type="slidenum">
              <a:rPr lang="en-GB" smtClean="0"/>
              <a:t>17</a:t>
            </a:fld>
            <a:endParaRPr lang="en-GB"/>
          </a:p>
        </p:txBody>
      </p:sp>
    </p:spTree>
    <p:extLst>
      <p:ext uri="{BB962C8B-B14F-4D97-AF65-F5344CB8AC3E}">
        <p14:creationId xmlns:p14="http://schemas.microsoft.com/office/powerpoint/2010/main" val="286455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18</a:t>
            </a:fld>
            <a:endParaRPr lang="en-GB"/>
          </a:p>
        </p:txBody>
      </p:sp>
    </p:spTree>
    <p:extLst>
      <p:ext uri="{BB962C8B-B14F-4D97-AF65-F5344CB8AC3E}">
        <p14:creationId xmlns:p14="http://schemas.microsoft.com/office/powerpoint/2010/main" val="236980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19</a:t>
            </a:fld>
            <a:endParaRPr lang="en-GB"/>
          </a:p>
        </p:txBody>
      </p:sp>
    </p:spTree>
    <p:extLst>
      <p:ext uri="{BB962C8B-B14F-4D97-AF65-F5344CB8AC3E}">
        <p14:creationId xmlns:p14="http://schemas.microsoft.com/office/powerpoint/2010/main" val="176343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2</a:t>
            </a:fld>
            <a:endParaRPr lang="en-GB"/>
          </a:p>
        </p:txBody>
      </p:sp>
    </p:spTree>
    <p:extLst>
      <p:ext uri="{BB962C8B-B14F-4D97-AF65-F5344CB8AC3E}">
        <p14:creationId xmlns:p14="http://schemas.microsoft.com/office/powerpoint/2010/main" val="2559976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20</a:t>
            </a:fld>
            <a:endParaRPr lang="en-GB"/>
          </a:p>
        </p:txBody>
      </p:sp>
    </p:spTree>
    <p:extLst>
      <p:ext uri="{BB962C8B-B14F-4D97-AF65-F5344CB8AC3E}">
        <p14:creationId xmlns:p14="http://schemas.microsoft.com/office/powerpoint/2010/main" val="162287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A8858-DE79-4B3E-91BD-F674AE1B39A8}" type="slidenum">
              <a:rPr lang="en-GB" smtClean="0"/>
              <a:t>21</a:t>
            </a:fld>
            <a:endParaRPr lang="en-GB"/>
          </a:p>
        </p:txBody>
      </p:sp>
    </p:spTree>
    <p:extLst>
      <p:ext uri="{BB962C8B-B14F-4D97-AF65-F5344CB8AC3E}">
        <p14:creationId xmlns:p14="http://schemas.microsoft.com/office/powerpoint/2010/main" val="67100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3</a:t>
            </a:fld>
            <a:endParaRPr lang="en-GB"/>
          </a:p>
        </p:txBody>
      </p:sp>
    </p:spTree>
    <p:extLst>
      <p:ext uri="{BB962C8B-B14F-4D97-AF65-F5344CB8AC3E}">
        <p14:creationId xmlns:p14="http://schemas.microsoft.com/office/powerpoint/2010/main" val="162893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4</a:t>
            </a:fld>
            <a:endParaRPr lang="en-GB"/>
          </a:p>
        </p:txBody>
      </p:sp>
    </p:spTree>
    <p:extLst>
      <p:ext uri="{BB962C8B-B14F-4D97-AF65-F5344CB8AC3E}">
        <p14:creationId xmlns:p14="http://schemas.microsoft.com/office/powerpoint/2010/main" val="185569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5</a:t>
            </a:fld>
            <a:endParaRPr lang="en-GB"/>
          </a:p>
        </p:txBody>
      </p:sp>
    </p:spTree>
    <p:extLst>
      <p:ext uri="{BB962C8B-B14F-4D97-AF65-F5344CB8AC3E}">
        <p14:creationId xmlns:p14="http://schemas.microsoft.com/office/powerpoint/2010/main" val="162893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4D17E478-0752-499F-8ABD-677205BA652B}" type="slidenum">
              <a:rPr lang="en-GB" smtClean="0"/>
              <a:t>6</a:t>
            </a:fld>
            <a:endParaRPr lang="en-GB"/>
          </a:p>
        </p:txBody>
      </p:sp>
    </p:spTree>
    <p:extLst>
      <p:ext uri="{BB962C8B-B14F-4D97-AF65-F5344CB8AC3E}">
        <p14:creationId xmlns:p14="http://schemas.microsoft.com/office/powerpoint/2010/main" val="272244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A8858-DE79-4B3E-91BD-F674AE1B39A8}" type="slidenum">
              <a:rPr lang="en-GB" smtClean="0"/>
              <a:t>7</a:t>
            </a:fld>
            <a:endParaRPr lang="en-GB"/>
          </a:p>
        </p:txBody>
      </p:sp>
    </p:spTree>
    <p:extLst>
      <p:ext uri="{BB962C8B-B14F-4D97-AF65-F5344CB8AC3E}">
        <p14:creationId xmlns:p14="http://schemas.microsoft.com/office/powerpoint/2010/main" val="129250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3A8858-DE79-4B3E-91BD-F674AE1B39A8}" type="slidenum">
              <a:rPr lang="en-GB" smtClean="0"/>
              <a:t>8</a:t>
            </a:fld>
            <a:endParaRPr lang="en-GB"/>
          </a:p>
        </p:txBody>
      </p:sp>
    </p:spTree>
    <p:extLst>
      <p:ext uri="{BB962C8B-B14F-4D97-AF65-F5344CB8AC3E}">
        <p14:creationId xmlns:p14="http://schemas.microsoft.com/office/powerpoint/2010/main" val="271116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43A8858-DE79-4B3E-91BD-F674AE1B39A8}" type="slidenum">
              <a:rPr lang="en-GB" smtClean="0"/>
              <a:t>9</a:t>
            </a:fld>
            <a:endParaRPr lang="en-GB"/>
          </a:p>
        </p:txBody>
      </p:sp>
    </p:spTree>
    <p:extLst>
      <p:ext uri="{BB962C8B-B14F-4D97-AF65-F5344CB8AC3E}">
        <p14:creationId xmlns:p14="http://schemas.microsoft.com/office/powerpoint/2010/main" val="66876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340D0F-C7FC-439C-99B0-30B8775AD623}"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341680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340D0F-C7FC-439C-99B0-30B8775AD623}"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36074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340D0F-C7FC-439C-99B0-30B8775AD623}"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130266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340D0F-C7FC-439C-99B0-30B8775AD623}"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38547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40D0F-C7FC-439C-99B0-30B8775AD623}" type="datetimeFigureOut">
              <a:rPr lang="en-GB" smtClean="0"/>
              <a:t>26/06/2013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99558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340D0F-C7FC-439C-99B0-30B8775AD623}" type="datetimeFigureOut">
              <a:rPr lang="en-GB" smtClean="0"/>
              <a:t>26/06/2013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198792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340D0F-C7FC-439C-99B0-30B8775AD623}" type="datetimeFigureOut">
              <a:rPr lang="en-GB" smtClean="0"/>
              <a:t>26/06/2013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37222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340D0F-C7FC-439C-99B0-30B8775AD623}" type="datetimeFigureOut">
              <a:rPr lang="en-GB" smtClean="0"/>
              <a:t>26/06/2013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304540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40D0F-C7FC-439C-99B0-30B8775AD623}" type="datetimeFigureOut">
              <a:rPr lang="en-GB" smtClean="0"/>
              <a:t>26/06/2013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388963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40D0F-C7FC-439C-99B0-30B8775AD623}" type="datetimeFigureOut">
              <a:rPr lang="en-GB" smtClean="0"/>
              <a:t>26/06/2013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82936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40D0F-C7FC-439C-99B0-30B8775AD623}" type="datetimeFigureOut">
              <a:rPr lang="en-GB" smtClean="0"/>
              <a:t>26/06/2013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36F6D-EC23-44AF-8B76-28F5BE360C57}" type="slidenum">
              <a:rPr lang="en-GB" smtClean="0"/>
              <a:t>‹#›</a:t>
            </a:fld>
            <a:endParaRPr lang="en-GB"/>
          </a:p>
        </p:txBody>
      </p:sp>
    </p:spTree>
    <p:extLst>
      <p:ext uri="{BB962C8B-B14F-4D97-AF65-F5344CB8AC3E}">
        <p14:creationId xmlns:p14="http://schemas.microsoft.com/office/powerpoint/2010/main" val="2126028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40D0F-C7FC-439C-99B0-30B8775AD623}" type="datetimeFigureOut">
              <a:rPr lang="en-GB" smtClean="0"/>
              <a:t>26/06/2013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36F6D-EC23-44AF-8B76-28F5BE360C57}" type="slidenum">
              <a:rPr lang="en-GB" smtClean="0"/>
              <a:t>‹#›</a:t>
            </a:fld>
            <a:endParaRPr lang="en-GB"/>
          </a:p>
        </p:txBody>
      </p:sp>
    </p:spTree>
    <p:extLst>
      <p:ext uri="{BB962C8B-B14F-4D97-AF65-F5344CB8AC3E}">
        <p14:creationId xmlns:p14="http://schemas.microsoft.com/office/powerpoint/2010/main" val="396262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K.Anagnostopoulou@bath.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etcjournal.com/2013/04/23/time-out-at-tcc-2013-how-social-media-saved-the-day/"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25934-17cmyk"/>
          <p:cNvPicPr>
            <a:picLocks noChangeAspect="1" noChangeArrowheads="1"/>
          </p:cNvPicPr>
          <p:nvPr/>
        </p:nvPicPr>
        <p:blipFill>
          <a:blip r:embed="rId3">
            <a:lum bright="54000" contrast="-38000"/>
            <a:extLst>
              <a:ext uri="{28A0092B-C50C-407E-A947-70E740481C1C}">
                <a14:useLocalDpi xmlns:a14="http://schemas.microsoft.com/office/drawing/2010/main" val="0"/>
              </a:ext>
            </a:extLst>
          </a:blip>
          <a:srcRect b="1575"/>
          <a:stretch>
            <a:fillRect/>
          </a:stretch>
        </p:blipFill>
        <p:spPr bwMode="auto">
          <a:xfrm>
            <a:off x="-36512" y="-26988"/>
            <a:ext cx="9180512" cy="688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2"/>
          <p:cNvSpPr>
            <a:spLocks noGrp="1" noChangeArrowheads="1"/>
          </p:cNvSpPr>
          <p:nvPr>
            <p:ph type="ctrTitle"/>
          </p:nvPr>
        </p:nvSpPr>
        <p:spPr>
          <a:xfrm>
            <a:off x="-36512" y="1125538"/>
            <a:ext cx="9180512" cy="1008062"/>
          </a:xfrm>
          <a:solidFill>
            <a:srgbClr val="000080">
              <a:alpha val="27058"/>
            </a:srgbClr>
          </a:solidFill>
        </p:spPr>
        <p:txBody>
          <a:bodyPr/>
          <a:lstStyle/>
          <a:p>
            <a:pPr algn="ctr" eaLnBrk="1" hangingPunct="1"/>
            <a:r>
              <a:rPr lang="en-GB" sz="3200" dirty="0" smtClean="0"/>
              <a:t>Et </a:t>
            </a:r>
            <a:r>
              <a:rPr lang="en-GB" sz="3200" dirty="0" err="1" smtClean="0"/>
              <a:t>tu</a:t>
            </a:r>
            <a:r>
              <a:rPr lang="en-GB" sz="3200" dirty="0" smtClean="0"/>
              <a:t> MOOC? Massive Online Considerations</a:t>
            </a:r>
            <a:endParaRPr lang="en-GB" sz="3200" dirty="0" smtClean="0">
              <a:latin typeface="Calibri" pitchFamily="34" charset="0"/>
            </a:endParaRPr>
          </a:p>
        </p:txBody>
      </p:sp>
      <p:sp>
        <p:nvSpPr>
          <p:cNvPr id="3076" name="Rectangle 4"/>
          <p:cNvSpPr>
            <a:spLocks noChangeArrowheads="1"/>
          </p:cNvSpPr>
          <p:nvPr/>
        </p:nvSpPr>
        <p:spPr bwMode="auto">
          <a:xfrm>
            <a:off x="0" y="5373688"/>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b="1" dirty="0" err="1" smtClean="0">
                <a:latin typeface="Calibri" pitchFamily="34" charset="0"/>
              </a:rPr>
              <a:t>Kyriaki</a:t>
            </a:r>
            <a:r>
              <a:rPr lang="en-GB" sz="2400" b="1" dirty="0" smtClean="0">
                <a:latin typeface="Calibri" pitchFamily="34" charset="0"/>
              </a:rPr>
              <a:t> </a:t>
            </a:r>
            <a:r>
              <a:rPr lang="en-GB" sz="2400" b="1" dirty="0" err="1">
                <a:latin typeface="Calibri" pitchFamily="34" charset="0"/>
              </a:rPr>
              <a:t>Anagnostopoulou</a:t>
            </a:r>
            <a:endParaRPr lang="en-GB" sz="2400" dirty="0">
              <a:latin typeface="Calibri" pitchFamily="34" charset="0"/>
            </a:endParaRPr>
          </a:p>
          <a:p>
            <a:pPr algn="ctr"/>
            <a:r>
              <a:rPr lang="en-GB" sz="2400" dirty="0" smtClean="0">
                <a:latin typeface="Calibri" pitchFamily="34" charset="0"/>
              </a:rPr>
              <a:t>Head of e-Learning, University of Bath</a:t>
            </a:r>
          </a:p>
          <a:p>
            <a:pPr algn="ctr"/>
            <a:r>
              <a:rPr lang="en-GB" sz="2400" dirty="0" smtClean="0">
                <a:latin typeface="Calibri" pitchFamily="34" charset="0"/>
              </a:rPr>
              <a:t>26</a:t>
            </a:r>
            <a:r>
              <a:rPr lang="en-GB" sz="2400" baseline="30000" dirty="0" smtClean="0">
                <a:latin typeface="Calibri" pitchFamily="34" charset="0"/>
              </a:rPr>
              <a:t>th</a:t>
            </a:r>
            <a:r>
              <a:rPr lang="en-GB" sz="2400" dirty="0" smtClean="0">
                <a:latin typeface="Calibri" pitchFamily="34" charset="0"/>
              </a:rPr>
              <a:t> June 2013</a:t>
            </a:r>
            <a:endParaRPr lang="en-GB" sz="2400" dirty="0">
              <a:latin typeface="Calibri" pitchFamily="34" charset="0"/>
            </a:endParaRPr>
          </a:p>
          <a:p>
            <a:pPr algn="ctr"/>
            <a:endParaRPr lang="en-GB" sz="2000" dirty="0">
              <a:latin typeface="Calibri" pitchFamily="34" charset="0"/>
            </a:endParaRPr>
          </a:p>
        </p:txBody>
      </p:sp>
      <p:pic>
        <p:nvPicPr>
          <p:cNvPr id="3077" name="Picture 10" descr="logo-uob-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88913"/>
            <a:ext cx="18002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3"/>
          <p:cNvSpPr>
            <a:spLocks noChangeArrowheads="1"/>
          </p:cNvSpPr>
          <p:nvPr/>
        </p:nvSpPr>
        <p:spPr bwMode="auto">
          <a:xfrm>
            <a:off x="0" y="350043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GB" sz="2800" dirty="0">
              <a:latin typeface="Calibri" pitchFamily="34" charset="0"/>
            </a:endParaRPr>
          </a:p>
        </p:txBody>
      </p:sp>
    </p:spTree>
    <p:extLst>
      <p:ext uri="{BB962C8B-B14F-4D97-AF65-F5344CB8AC3E}">
        <p14:creationId xmlns:p14="http://schemas.microsoft.com/office/powerpoint/2010/main" val="35098441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Business models?</a:t>
            </a:r>
            <a:endParaRPr lang="en-GB" sz="3600" b="1" dirty="0"/>
          </a:p>
        </p:txBody>
      </p:sp>
      <p:sp>
        <p:nvSpPr>
          <p:cNvPr id="3" name="Content Placeholder 2"/>
          <p:cNvSpPr>
            <a:spLocks noGrp="1"/>
          </p:cNvSpPr>
          <p:nvPr>
            <p:ph idx="1"/>
          </p:nvPr>
        </p:nvSpPr>
        <p:spPr/>
        <p:txBody>
          <a:bodyPr>
            <a:normAutofit fontScale="92500"/>
          </a:bodyPr>
          <a:lstStyle/>
          <a:p>
            <a:r>
              <a:rPr lang="en-GB" sz="2200" dirty="0" smtClean="0"/>
              <a:t>Wide variation in estimates</a:t>
            </a:r>
          </a:p>
          <a:p>
            <a:r>
              <a:rPr lang="en-GB" sz="2200" dirty="0" smtClean="0"/>
              <a:t>Mainly funded as marketing or WP initiatives</a:t>
            </a:r>
          </a:p>
          <a:p>
            <a:r>
              <a:rPr lang="en-GB" sz="2200" dirty="0"/>
              <a:t>Fee for certificate of completion, </a:t>
            </a:r>
            <a:r>
              <a:rPr lang="en-GB" sz="2200" dirty="0" smtClean="0"/>
              <a:t>assessment, charging for premium services</a:t>
            </a:r>
          </a:p>
          <a:p>
            <a:r>
              <a:rPr lang="en-GB" sz="2200" dirty="0" smtClean="0"/>
              <a:t>Charging employers </a:t>
            </a:r>
            <a:r>
              <a:rPr lang="en-GB" sz="2200" dirty="0"/>
              <a:t>for hiring access to the best </a:t>
            </a:r>
            <a:r>
              <a:rPr lang="en-GB" sz="2200" dirty="0" smtClean="0"/>
              <a:t>students (</a:t>
            </a:r>
            <a:r>
              <a:rPr lang="en-GB" sz="2200" dirty="0" err="1" smtClean="0"/>
              <a:t>Coursera</a:t>
            </a:r>
            <a:r>
              <a:rPr lang="en-GB" sz="2200" dirty="0" smtClean="0"/>
              <a:t> &amp; </a:t>
            </a:r>
            <a:r>
              <a:rPr lang="en-GB" sz="2200" dirty="0" err="1" smtClean="0"/>
              <a:t>Udacity</a:t>
            </a:r>
            <a:r>
              <a:rPr lang="en-GB" sz="2200" dirty="0" smtClean="0"/>
              <a:t>)</a:t>
            </a:r>
          </a:p>
          <a:p>
            <a:r>
              <a:rPr lang="en-GB" sz="2200" dirty="0" smtClean="0"/>
              <a:t>Licensing </a:t>
            </a:r>
            <a:r>
              <a:rPr lang="en-GB" sz="2200" dirty="0"/>
              <a:t>fees for educational institutions that use </a:t>
            </a:r>
            <a:r>
              <a:rPr lang="en-GB" sz="2200" dirty="0" err="1"/>
              <a:t>Coursera</a:t>
            </a:r>
            <a:r>
              <a:rPr lang="en-GB" sz="2200" dirty="0"/>
              <a:t> materials. </a:t>
            </a:r>
            <a:endParaRPr lang="en-GB" sz="2200" dirty="0" smtClean="0"/>
          </a:p>
          <a:p>
            <a:r>
              <a:rPr lang="en-GB" sz="2200" dirty="0" smtClean="0"/>
              <a:t>Alternative funding models being sought (mainly UK):</a:t>
            </a:r>
          </a:p>
          <a:p>
            <a:pPr lvl="1"/>
            <a:r>
              <a:rPr lang="en-GB" sz="2000" dirty="0"/>
              <a:t>Sponsorship from industry partners </a:t>
            </a:r>
            <a:endParaRPr lang="en-GB" sz="2000" dirty="0" smtClean="0"/>
          </a:p>
          <a:p>
            <a:pPr lvl="1"/>
            <a:r>
              <a:rPr lang="en-GB" sz="2000" dirty="0" smtClean="0"/>
              <a:t>Working </a:t>
            </a:r>
            <a:r>
              <a:rPr lang="en-GB" sz="2000" dirty="0"/>
              <a:t>with professional bodies which require continuous professional development (i.e. pharmacists, teachers, </a:t>
            </a:r>
            <a:r>
              <a:rPr lang="en-GB" sz="2000" dirty="0" err="1"/>
              <a:t>etc</a:t>
            </a:r>
            <a:r>
              <a:rPr lang="en-GB" sz="2000" dirty="0"/>
              <a:t>) </a:t>
            </a:r>
            <a:endParaRPr lang="en-GB" sz="2000" dirty="0" smtClean="0"/>
          </a:p>
          <a:p>
            <a:pPr lvl="1"/>
            <a:r>
              <a:rPr lang="en-GB" sz="2000" dirty="0" smtClean="0"/>
              <a:t>Producing </a:t>
            </a:r>
            <a:r>
              <a:rPr lang="en-GB" sz="2000" dirty="0"/>
              <a:t>a MOOC on the back of an externally funded project (ESRC, </a:t>
            </a:r>
            <a:r>
              <a:rPr lang="en-GB" sz="2000" dirty="0" err="1"/>
              <a:t>etc</a:t>
            </a:r>
            <a:r>
              <a:rPr lang="en-GB" sz="2000" dirty="0" smtClean="0"/>
              <a:t>) </a:t>
            </a:r>
            <a:endParaRPr lang="en-GB" sz="2000" dirty="0"/>
          </a:p>
        </p:txBody>
      </p:sp>
    </p:spTree>
    <p:extLst>
      <p:ext uri="{BB962C8B-B14F-4D97-AF65-F5344CB8AC3E}">
        <p14:creationId xmlns:p14="http://schemas.microsoft.com/office/powerpoint/2010/main" val="35071418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600200"/>
            <a:ext cx="4114800" cy="4525963"/>
          </a:xfrm>
        </p:spPr>
        <p:txBody>
          <a:bodyPr>
            <a:normAutofit fontScale="92500"/>
          </a:bodyPr>
          <a:lstStyle/>
          <a:p>
            <a:r>
              <a:rPr lang="en-GB" sz="2400" dirty="0"/>
              <a:t>OU’s spin-off commercial company </a:t>
            </a:r>
          </a:p>
          <a:p>
            <a:r>
              <a:rPr lang="en-GB" sz="2400" dirty="0" smtClean="0"/>
              <a:t>UK response to US MOOCs</a:t>
            </a:r>
          </a:p>
          <a:p>
            <a:r>
              <a:rPr lang="en-GB" sz="2400" dirty="0" smtClean="0"/>
              <a:t>New platform</a:t>
            </a:r>
          </a:p>
          <a:p>
            <a:r>
              <a:rPr lang="en-GB" sz="2400" dirty="0" smtClean="0"/>
              <a:t>Distinctive features/differentiation from US MOOCs</a:t>
            </a:r>
          </a:p>
          <a:p>
            <a:r>
              <a:rPr lang="en-GB" sz="2400" dirty="0" smtClean="0"/>
              <a:t>League stars –  21 HEIs plus British institutions</a:t>
            </a:r>
          </a:p>
          <a:p>
            <a:pPr lvl="0"/>
            <a:r>
              <a:rPr lang="en-GB" sz="2400" dirty="0" smtClean="0"/>
              <a:t>HEIs responsible </a:t>
            </a:r>
            <a:r>
              <a:rPr lang="en-GB" sz="2400" dirty="0"/>
              <a:t>for </a:t>
            </a:r>
            <a:r>
              <a:rPr lang="en-GB" sz="2400" dirty="0" smtClean="0"/>
              <a:t>content</a:t>
            </a:r>
            <a:r>
              <a:rPr lang="en-GB" sz="2400" dirty="0"/>
              <a:t>, quality, </a:t>
            </a:r>
            <a:r>
              <a:rPr lang="en-GB" sz="2400" dirty="0" smtClean="0"/>
              <a:t>any accreditation </a:t>
            </a:r>
            <a:r>
              <a:rPr lang="en-GB" sz="2400" dirty="0"/>
              <a:t>and cost of courses offered online.</a:t>
            </a:r>
          </a:p>
          <a:p>
            <a:endParaRPr lang="en-GB"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04664"/>
            <a:ext cx="4514603" cy="338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145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600" b="1" dirty="0" err="1" smtClean="0"/>
              <a:t>FutureLearn</a:t>
            </a:r>
            <a:r>
              <a:rPr lang="en-GB" sz="3600" b="1" dirty="0" smtClean="0"/>
              <a:t> Partners</a:t>
            </a:r>
            <a:endParaRPr lang="en-GB" sz="3600" dirty="0"/>
          </a:p>
        </p:txBody>
      </p:sp>
      <p:sp>
        <p:nvSpPr>
          <p:cNvPr id="3" name="Content Placeholder 2"/>
          <p:cNvSpPr>
            <a:spLocks noGrp="1"/>
          </p:cNvSpPr>
          <p:nvPr>
            <p:ph sz="half" idx="1"/>
          </p:nvPr>
        </p:nvSpPr>
        <p:spPr/>
        <p:txBody>
          <a:bodyPr>
            <a:normAutofit fontScale="85000" lnSpcReduction="20000"/>
          </a:bodyPr>
          <a:lstStyle/>
          <a:p>
            <a:r>
              <a:rPr lang="en-GB" sz="2000" dirty="0"/>
              <a:t>University of Bath</a:t>
            </a:r>
          </a:p>
          <a:p>
            <a:r>
              <a:rPr lang="en-GB" sz="2000" dirty="0"/>
              <a:t>University of Birmingham</a:t>
            </a:r>
          </a:p>
          <a:p>
            <a:r>
              <a:rPr lang="en-GB" sz="2000" dirty="0"/>
              <a:t>University of Bristol</a:t>
            </a:r>
          </a:p>
          <a:p>
            <a:r>
              <a:rPr lang="en-GB" sz="2000" dirty="0"/>
              <a:t>Cardiff University</a:t>
            </a:r>
          </a:p>
          <a:p>
            <a:r>
              <a:rPr lang="en-GB" sz="2000" dirty="0"/>
              <a:t>University of East Anglia (UEA)</a:t>
            </a:r>
          </a:p>
          <a:p>
            <a:r>
              <a:rPr lang="en-GB" sz="2000" dirty="0"/>
              <a:t>The University of Edinburgh</a:t>
            </a:r>
          </a:p>
          <a:p>
            <a:r>
              <a:rPr lang="en-GB" sz="2000" dirty="0"/>
              <a:t>University of Exeter</a:t>
            </a:r>
          </a:p>
          <a:p>
            <a:r>
              <a:rPr lang="en-GB" sz="2000" dirty="0"/>
              <a:t>University of Glasgow</a:t>
            </a:r>
          </a:p>
          <a:p>
            <a:r>
              <a:rPr lang="en-GB" sz="2000" dirty="0"/>
              <a:t>King’s College London</a:t>
            </a:r>
          </a:p>
          <a:p>
            <a:r>
              <a:rPr lang="en-GB" sz="2000" dirty="0"/>
              <a:t>Lancaster University</a:t>
            </a:r>
          </a:p>
          <a:p>
            <a:r>
              <a:rPr lang="en-GB" sz="2000" dirty="0"/>
              <a:t>University of Leeds</a:t>
            </a:r>
          </a:p>
          <a:p>
            <a:r>
              <a:rPr lang="en-GB" sz="2000" dirty="0"/>
              <a:t>University of Leicester</a:t>
            </a:r>
          </a:p>
          <a:p>
            <a:r>
              <a:rPr lang="en-GB" sz="2000" dirty="0"/>
              <a:t>Loughborough University</a:t>
            </a:r>
          </a:p>
          <a:p>
            <a:r>
              <a:rPr lang="en-GB" sz="2000" dirty="0" err="1"/>
              <a:t>Monash</a:t>
            </a:r>
            <a:r>
              <a:rPr lang="en-GB" sz="2000" dirty="0"/>
              <a:t> University</a:t>
            </a:r>
          </a:p>
          <a:p>
            <a:r>
              <a:rPr lang="en-GB" sz="2000" dirty="0"/>
              <a:t>The University of Nottingham</a:t>
            </a:r>
          </a:p>
          <a:p>
            <a:r>
              <a:rPr lang="en-GB" sz="2000" dirty="0"/>
              <a:t>The Open University</a:t>
            </a:r>
          </a:p>
          <a:p>
            <a:r>
              <a:rPr lang="en-GB" sz="2000" dirty="0"/>
              <a:t>Queen’s University, </a:t>
            </a:r>
            <a:r>
              <a:rPr lang="en-GB" sz="2000" dirty="0" smtClean="0"/>
              <a:t>Belfast</a:t>
            </a:r>
            <a:endParaRPr lang="en-GB" sz="2000" dirty="0"/>
          </a:p>
        </p:txBody>
      </p:sp>
      <p:sp>
        <p:nvSpPr>
          <p:cNvPr id="4" name="Content Placeholder 3"/>
          <p:cNvSpPr>
            <a:spLocks noGrp="1"/>
          </p:cNvSpPr>
          <p:nvPr>
            <p:ph sz="half" idx="2"/>
          </p:nvPr>
        </p:nvSpPr>
        <p:spPr/>
        <p:txBody>
          <a:bodyPr>
            <a:normAutofit fontScale="85000" lnSpcReduction="20000"/>
          </a:bodyPr>
          <a:lstStyle/>
          <a:p>
            <a:r>
              <a:rPr lang="en-GB" sz="2000" dirty="0"/>
              <a:t>University of Reading</a:t>
            </a:r>
          </a:p>
          <a:p>
            <a:r>
              <a:rPr lang="en-GB" sz="2000" dirty="0"/>
              <a:t>The University of Sheffield</a:t>
            </a:r>
          </a:p>
          <a:p>
            <a:r>
              <a:rPr lang="en-GB" sz="2000" dirty="0"/>
              <a:t>University of Southampton</a:t>
            </a:r>
          </a:p>
          <a:p>
            <a:r>
              <a:rPr lang="en-GB" sz="2000" dirty="0"/>
              <a:t>University of Strathclyde</a:t>
            </a:r>
          </a:p>
          <a:p>
            <a:r>
              <a:rPr lang="en-GB" sz="2000" dirty="0"/>
              <a:t>Trinity College Dublin</a:t>
            </a:r>
          </a:p>
          <a:p>
            <a:r>
              <a:rPr lang="en-GB" sz="2000" dirty="0"/>
              <a:t>The University of Warwick</a:t>
            </a:r>
          </a:p>
          <a:p>
            <a:endParaRPr lang="en-GB" sz="2000" dirty="0" smtClean="0"/>
          </a:p>
          <a:p>
            <a:r>
              <a:rPr lang="en-GB" sz="2000" dirty="0"/>
              <a:t>British </a:t>
            </a:r>
            <a:r>
              <a:rPr lang="en-GB" sz="2000" dirty="0" smtClean="0"/>
              <a:t>Council</a:t>
            </a:r>
          </a:p>
          <a:p>
            <a:r>
              <a:rPr lang="en-GB" sz="2000" dirty="0" smtClean="0"/>
              <a:t>British Library</a:t>
            </a:r>
          </a:p>
          <a:p>
            <a:r>
              <a:rPr lang="en-GB" sz="2000" dirty="0" smtClean="0"/>
              <a:t>British </a:t>
            </a:r>
            <a:r>
              <a:rPr lang="en-GB" sz="2000" dirty="0"/>
              <a:t>Museum</a:t>
            </a:r>
          </a:p>
          <a:p>
            <a:endParaRPr lang="en-GB" sz="2000" dirty="0"/>
          </a:p>
        </p:txBody>
      </p:sp>
    </p:spTree>
    <p:extLst>
      <p:ext uri="{BB962C8B-B14F-4D97-AF65-F5344CB8AC3E}">
        <p14:creationId xmlns:p14="http://schemas.microsoft.com/office/powerpoint/2010/main" val="4983216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t>
            </a:r>
            <a:r>
              <a:rPr lang="en-GB" dirty="0" smtClean="0"/>
              <a:t>ooking at Bath….</a:t>
            </a:r>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3879484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Pause for thought - 1</a:t>
            </a:r>
            <a:endParaRPr lang="en-GB" sz="3600" b="1" dirty="0"/>
          </a:p>
        </p:txBody>
      </p:sp>
      <p:sp>
        <p:nvSpPr>
          <p:cNvPr id="3" name="Content Placeholder 2"/>
          <p:cNvSpPr>
            <a:spLocks noGrp="1"/>
          </p:cNvSpPr>
          <p:nvPr>
            <p:ph idx="1"/>
          </p:nvPr>
        </p:nvSpPr>
        <p:spPr/>
        <p:txBody>
          <a:bodyPr>
            <a:normAutofit/>
          </a:bodyPr>
          <a:lstStyle/>
          <a:p>
            <a:r>
              <a:rPr lang="en-GB" dirty="0" smtClean="0"/>
              <a:t>Should we be considered </a:t>
            </a:r>
            <a:r>
              <a:rPr lang="en-GB" dirty="0"/>
              <a:t>integrating a MOOC from another university into </a:t>
            </a:r>
            <a:r>
              <a:rPr lang="en-GB" dirty="0" smtClean="0"/>
              <a:t>our own </a:t>
            </a:r>
            <a:r>
              <a:rPr lang="en-GB" dirty="0"/>
              <a:t>teaching? </a:t>
            </a:r>
            <a:r>
              <a:rPr lang="en-GB" dirty="0" smtClean="0"/>
              <a:t>Should we direct </a:t>
            </a:r>
            <a:r>
              <a:rPr lang="en-GB" dirty="0"/>
              <a:t>your students to a MOOC for additional support? Is a MOOC the new text book? </a:t>
            </a:r>
          </a:p>
        </p:txBody>
      </p:sp>
    </p:spTree>
    <p:extLst>
      <p:ext uri="{BB962C8B-B14F-4D97-AF65-F5344CB8AC3E}">
        <p14:creationId xmlns:p14="http://schemas.microsoft.com/office/powerpoint/2010/main" val="295692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t>Pause for thought - 2</a:t>
            </a:r>
            <a:endParaRPr lang="en-GB" sz="3600" dirty="0"/>
          </a:p>
        </p:txBody>
      </p:sp>
      <p:sp>
        <p:nvSpPr>
          <p:cNvPr id="3" name="Content Placeholder 2"/>
          <p:cNvSpPr>
            <a:spLocks noGrp="1"/>
          </p:cNvSpPr>
          <p:nvPr>
            <p:ph idx="1"/>
          </p:nvPr>
        </p:nvSpPr>
        <p:spPr/>
        <p:txBody>
          <a:bodyPr>
            <a:normAutofit/>
          </a:bodyPr>
          <a:lstStyle/>
          <a:p>
            <a:r>
              <a:rPr lang="en-GB" dirty="0" smtClean="0"/>
              <a:t>Are </a:t>
            </a:r>
            <a:r>
              <a:rPr lang="en-GB" dirty="0"/>
              <a:t>we prepared to be judged based on the online  learning experiences that we offer?  What kind of MOOCs should the University of Bath be offering? What should we be avoiding? </a:t>
            </a:r>
          </a:p>
          <a:p>
            <a:endParaRPr lang="en-GB" dirty="0"/>
          </a:p>
        </p:txBody>
      </p:sp>
    </p:spTree>
    <p:extLst>
      <p:ext uri="{BB962C8B-B14F-4D97-AF65-F5344CB8AC3E}">
        <p14:creationId xmlns:p14="http://schemas.microsoft.com/office/powerpoint/2010/main" val="353467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t>Pause for thought - 3</a:t>
            </a:r>
            <a:endParaRPr lang="en-GB" sz="3600" dirty="0"/>
          </a:p>
        </p:txBody>
      </p:sp>
      <p:sp>
        <p:nvSpPr>
          <p:cNvPr id="3" name="Content Placeholder 2"/>
          <p:cNvSpPr>
            <a:spLocks noGrp="1"/>
          </p:cNvSpPr>
          <p:nvPr>
            <p:ph idx="1"/>
          </p:nvPr>
        </p:nvSpPr>
        <p:spPr/>
        <p:txBody>
          <a:bodyPr>
            <a:normAutofit/>
          </a:bodyPr>
          <a:lstStyle/>
          <a:p>
            <a:r>
              <a:rPr lang="en-GB" dirty="0"/>
              <a:t>As a tutor/facilitator, how do you deal with a 1:8000 staff-student ratio? How would you make your presence felt in the massive global classroom</a:t>
            </a:r>
            <a:r>
              <a:rPr lang="en-GB" dirty="0" smtClean="0"/>
              <a:t>? How would you make students feel supported?</a:t>
            </a:r>
            <a:endParaRPr lang="en-GB" dirty="0"/>
          </a:p>
          <a:p>
            <a:endParaRPr lang="en-GB" dirty="0"/>
          </a:p>
        </p:txBody>
      </p:sp>
    </p:spTree>
    <p:extLst>
      <p:ext uri="{BB962C8B-B14F-4D97-AF65-F5344CB8AC3E}">
        <p14:creationId xmlns:p14="http://schemas.microsoft.com/office/powerpoint/2010/main" val="210442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t>Pause for thought - 4</a:t>
            </a:r>
            <a:endParaRPr lang="en-GB" sz="3600" dirty="0"/>
          </a:p>
        </p:txBody>
      </p:sp>
      <p:sp>
        <p:nvSpPr>
          <p:cNvPr id="3" name="Content Placeholder 2"/>
          <p:cNvSpPr>
            <a:spLocks noGrp="1"/>
          </p:cNvSpPr>
          <p:nvPr>
            <p:ph idx="1"/>
          </p:nvPr>
        </p:nvSpPr>
        <p:spPr/>
        <p:txBody>
          <a:bodyPr>
            <a:normAutofit/>
          </a:bodyPr>
          <a:lstStyle/>
          <a:p>
            <a:r>
              <a:rPr lang="en-GB" dirty="0"/>
              <a:t>In their application a prospective student has noted that they have successfully completed one of our MOOCs. Although our MOOCs are not credit bearing, would you see this as an advantage? What if the MOOC was from another reputable university? </a:t>
            </a:r>
          </a:p>
          <a:p>
            <a:endParaRPr lang="en-GB" dirty="0"/>
          </a:p>
        </p:txBody>
      </p:sp>
    </p:spTree>
    <p:extLst>
      <p:ext uri="{BB962C8B-B14F-4D97-AF65-F5344CB8AC3E}">
        <p14:creationId xmlns:p14="http://schemas.microsoft.com/office/powerpoint/2010/main" val="3808212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t>Pause for thought - 5</a:t>
            </a:r>
            <a:endParaRPr lang="en-GB" sz="3600" dirty="0"/>
          </a:p>
        </p:txBody>
      </p:sp>
      <p:sp>
        <p:nvSpPr>
          <p:cNvPr id="3" name="Content Placeholder 2"/>
          <p:cNvSpPr>
            <a:spLocks noGrp="1"/>
          </p:cNvSpPr>
          <p:nvPr>
            <p:ph idx="1"/>
          </p:nvPr>
        </p:nvSpPr>
        <p:spPr/>
        <p:txBody>
          <a:bodyPr>
            <a:normAutofit/>
          </a:bodyPr>
          <a:lstStyle/>
          <a:p>
            <a:r>
              <a:rPr lang="en-GB" dirty="0"/>
              <a:t>Our traditional campus-based students are already accessing high quality MOOC learning materials for free from elite universities globally. Do you think this will result in higher expectations of e-learning provision within our face-to-face courses? </a:t>
            </a:r>
          </a:p>
        </p:txBody>
      </p:sp>
    </p:spTree>
    <p:extLst>
      <p:ext uri="{BB962C8B-B14F-4D97-AF65-F5344CB8AC3E}">
        <p14:creationId xmlns:p14="http://schemas.microsoft.com/office/powerpoint/2010/main" val="69081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a:t>
            </a:r>
            <a:endParaRPr lang="en-GB" dirty="0"/>
          </a:p>
        </p:txBody>
      </p:sp>
      <p:sp>
        <p:nvSpPr>
          <p:cNvPr id="3" name="Content Placeholder 2"/>
          <p:cNvSpPr>
            <a:spLocks noGrp="1"/>
          </p:cNvSpPr>
          <p:nvPr>
            <p:ph sz="half" idx="1"/>
          </p:nvPr>
        </p:nvSpPr>
        <p:spPr/>
        <p:txBody>
          <a:bodyPr>
            <a:noAutofit/>
          </a:bodyPr>
          <a:lstStyle/>
          <a:p>
            <a:pPr marL="0" indent="0">
              <a:buNone/>
            </a:pPr>
            <a:r>
              <a:rPr lang="en-GB" sz="1200" b="1" dirty="0" smtClean="0"/>
              <a:t>Planning and approval process</a:t>
            </a:r>
          </a:p>
          <a:p>
            <a:pPr marL="0" indent="0">
              <a:buNone/>
            </a:pPr>
            <a:endParaRPr lang="en-GB" sz="1200" b="1" dirty="0"/>
          </a:p>
          <a:p>
            <a:pPr marL="0" indent="0">
              <a:buNone/>
            </a:pPr>
            <a:r>
              <a:rPr lang="en-GB" sz="1200" b="1" dirty="0" smtClean="0"/>
              <a:t>Production</a:t>
            </a:r>
            <a:endParaRPr lang="en-GB" sz="1200" b="1" dirty="0"/>
          </a:p>
          <a:p>
            <a:pPr>
              <a:buFont typeface="Arial" charset="0"/>
              <a:buChar char="•"/>
            </a:pPr>
            <a:r>
              <a:rPr lang="en-GB" sz="1200" dirty="0"/>
              <a:t>Project manager</a:t>
            </a:r>
          </a:p>
          <a:p>
            <a:pPr>
              <a:buFont typeface="Arial" charset="0"/>
              <a:buChar char="•"/>
            </a:pPr>
            <a:r>
              <a:rPr lang="en-GB" sz="1200" dirty="0" smtClean="0"/>
              <a:t>Subject </a:t>
            </a:r>
            <a:r>
              <a:rPr lang="en-GB" sz="1200" dirty="0"/>
              <a:t>experts</a:t>
            </a:r>
          </a:p>
          <a:p>
            <a:pPr lvl="1">
              <a:buFont typeface="Arial" charset="0"/>
              <a:buChar char="•"/>
            </a:pPr>
            <a:r>
              <a:rPr lang="en-GB" sz="1200" dirty="0"/>
              <a:t>Academic staff (internal or external) - authors</a:t>
            </a:r>
          </a:p>
          <a:p>
            <a:pPr lvl="1">
              <a:buFont typeface="Arial" charset="0"/>
              <a:buChar char="•"/>
            </a:pPr>
            <a:r>
              <a:rPr lang="en-GB" sz="1200" dirty="0"/>
              <a:t>Subject librarians – advise and source available digital content</a:t>
            </a:r>
          </a:p>
          <a:p>
            <a:pPr>
              <a:buFont typeface="Arial" charset="0"/>
              <a:buChar char="•"/>
            </a:pPr>
            <a:r>
              <a:rPr lang="en-GB" sz="1200" dirty="0"/>
              <a:t>Learning Technologists/instructional designers</a:t>
            </a:r>
          </a:p>
          <a:p>
            <a:pPr>
              <a:buFont typeface="Arial" charset="0"/>
              <a:buChar char="•"/>
            </a:pPr>
            <a:r>
              <a:rPr lang="en-GB" sz="1200" dirty="0"/>
              <a:t>IP &amp; Legal </a:t>
            </a:r>
            <a:r>
              <a:rPr lang="en-GB" sz="1200" dirty="0" smtClean="0"/>
              <a:t>Services, CPD, WPO</a:t>
            </a:r>
            <a:endParaRPr lang="en-GB" sz="1200" dirty="0"/>
          </a:p>
          <a:p>
            <a:pPr>
              <a:buFont typeface="Arial" charset="0"/>
              <a:buChar char="•"/>
            </a:pPr>
            <a:r>
              <a:rPr lang="en-GB" sz="1200" dirty="0" smtClean="0"/>
              <a:t>Technical Content </a:t>
            </a:r>
            <a:r>
              <a:rPr lang="en-GB" sz="1200" dirty="0"/>
              <a:t>producers</a:t>
            </a:r>
          </a:p>
          <a:p>
            <a:pPr lvl="1">
              <a:buFont typeface="Arial" charset="0"/>
              <a:buChar char="•"/>
            </a:pPr>
            <a:r>
              <a:rPr lang="en-GB" sz="1200" dirty="0"/>
              <a:t>Academic staff </a:t>
            </a:r>
          </a:p>
          <a:p>
            <a:pPr lvl="1">
              <a:buFont typeface="Arial" charset="0"/>
              <a:buChar char="•"/>
            </a:pPr>
            <a:r>
              <a:rPr lang="en-GB" sz="1200" dirty="0"/>
              <a:t>Learning technologist</a:t>
            </a:r>
          </a:p>
          <a:p>
            <a:pPr lvl="1">
              <a:buFont typeface="Arial" charset="0"/>
              <a:buChar char="•"/>
            </a:pPr>
            <a:r>
              <a:rPr lang="en-GB" sz="1200" dirty="0"/>
              <a:t>AV staff</a:t>
            </a:r>
          </a:p>
          <a:p>
            <a:pPr lvl="1">
              <a:buFont typeface="Arial" charset="0"/>
              <a:buChar char="•"/>
            </a:pPr>
            <a:r>
              <a:rPr lang="en-GB" sz="1200" dirty="0"/>
              <a:t>Marketing/Web services</a:t>
            </a:r>
          </a:p>
          <a:p>
            <a:pPr lvl="1">
              <a:buFont typeface="Arial" charset="0"/>
              <a:buChar char="•"/>
            </a:pPr>
            <a:r>
              <a:rPr lang="en-GB" sz="1200" dirty="0"/>
              <a:t>Proof reader/copy editor</a:t>
            </a:r>
          </a:p>
          <a:p>
            <a:pPr>
              <a:buFont typeface="Arial" charset="0"/>
              <a:buChar char="•"/>
            </a:pPr>
            <a:endParaRPr lang="en-GB" sz="1200" dirty="0"/>
          </a:p>
          <a:p>
            <a:pPr marL="0" indent="0">
              <a:buNone/>
            </a:pPr>
            <a:r>
              <a:rPr lang="en-GB" sz="1200" b="1" dirty="0"/>
              <a:t>‘Go live’ &amp; </a:t>
            </a:r>
            <a:r>
              <a:rPr lang="en-GB" sz="1200" b="1" dirty="0" smtClean="0"/>
              <a:t>facilitation (Autumn 2013)</a:t>
            </a:r>
            <a:endParaRPr lang="en-GB" sz="1200" b="1" dirty="0"/>
          </a:p>
          <a:p>
            <a:pPr lvl="1">
              <a:buFont typeface="Arial" charset="0"/>
              <a:buChar char="•"/>
            </a:pPr>
            <a:r>
              <a:rPr lang="en-GB" sz="1200" dirty="0"/>
              <a:t>Subject expert</a:t>
            </a:r>
          </a:p>
          <a:p>
            <a:pPr lvl="1">
              <a:buFont typeface="Arial" charset="0"/>
              <a:buChar char="•"/>
            </a:pPr>
            <a:r>
              <a:rPr lang="en-GB" sz="1200" dirty="0"/>
              <a:t>Learning technologist</a:t>
            </a:r>
          </a:p>
          <a:p>
            <a:pPr lvl="1">
              <a:buFont typeface="Arial" charset="0"/>
              <a:buChar char="•"/>
            </a:pPr>
            <a:r>
              <a:rPr lang="en-GB" sz="1200" dirty="0"/>
              <a:t>Programme administrator</a:t>
            </a:r>
          </a:p>
          <a:p>
            <a:endParaRPr lang="en-GB" sz="1200" dirty="0"/>
          </a:p>
        </p:txBody>
      </p:sp>
      <p:sp>
        <p:nvSpPr>
          <p:cNvPr id="4" name="Content Placeholder 3"/>
          <p:cNvSpPr>
            <a:spLocks noGrp="1"/>
          </p:cNvSpPr>
          <p:nvPr>
            <p:ph sz="half" idx="2"/>
          </p:nvPr>
        </p:nvSpPr>
        <p:spPr>
          <a:xfrm>
            <a:off x="5292080" y="1600200"/>
            <a:ext cx="3456384" cy="1756792"/>
          </a:xfrm>
        </p:spPr>
        <p:txBody>
          <a:bodyPr>
            <a:normAutofit/>
          </a:bodyPr>
          <a:lstStyle/>
          <a:p>
            <a:pPr marL="57150" indent="0">
              <a:buNone/>
            </a:pPr>
            <a:r>
              <a:rPr lang="en-GB" sz="1200" b="1" dirty="0" smtClean="0"/>
              <a:t>Marketing</a:t>
            </a:r>
            <a:endParaRPr lang="en-GB" sz="1200" b="1" dirty="0"/>
          </a:p>
          <a:p>
            <a:pPr lvl="1">
              <a:buFont typeface="Arial" charset="0"/>
              <a:buChar char="•"/>
            </a:pPr>
            <a:r>
              <a:rPr lang="en-GB" sz="1200" dirty="0"/>
              <a:t>Of the MOOCs</a:t>
            </a:r>
          </a:p>
          <a:p>
            <a:pPr lvl="1">
              <a:buFont typeface="Arial" charset="0"/>
              <a:buChar char="•"/>
            </a:pPr>
            <a:r>
              <a:rPr lang="en-GB" sz="1200" dirty="0"/>
              <a:t>Of the University on </a:t>
            </a:r>
          </a:p>
          <a:p>
            <a:pPr lvl="2">
              <a:buFont typeface="Arial" charset="0"/>
              <a:buChar char="•"/>
            </a:pPr>
            <a:r>
              <a:rPr lang="en-GB" sz="1200" dirty="0" err="1"/>
              <a:t>FutureLearn</a:t>
            </a:r>
            <a:r>
              <a:rPr lang="en-GB" sz="1200" dirty="0"/>
              <a:t> website</a:t>
            </a:r>
          </a:p>
          <a:p>
            <a:pPr lvl="2">
              <a:buFont typeface="Arial" charset="0"/>
              <a:buChar char="•"/>
            </a:pPr>
            <a:r>
              <a:rPr lang="en-GB" sz="1200" dirty="0" err="1"/>
              <a:t>FutureLearn</a:t>
            </a:r>
            <a:r>
              <a:rPr lang="en-GB" sz="1200" dirty="0"/>
              <a:t> learning platform</a:t>
            </a:r>
          </a:p>
          <a:p>
            <a:pPr lvl="2">
              <a:buFont typeface="Arial" charset="0"/>
              <a:buChar char="•"/>
            </a:pPr>
            <a:r>
              <a:rPr lang="en-GB" sz="1200" dirty="0"/>
              <a:t>Within the MOOCs we </a:t>
            </a:r>
            <a:r>
              <a:rPr lang="en-GB" sz="1200" dirty="0" smtClean="0"/>
              <a:t>offer</a:t>
            </a:r>
          </a:p>
          <a:p>
            <a:pPr lvl="1">
              <a:buFont typeface="Arial" charset="0"/>
              <a:buChar char="•"/>
            </a:pPr>
            <a:r>
              <a:rPr lang="en-GB" sz="1200" dirty="0" smtClean="0"/>
              <a:t>Other aspects?</a:t>
            </a:r>
            <a:endParaRPr lang="en-GB" sz="1200" dirty="0"/>
          </a:p>
          <a:p>
            <a:endParaRPr lang="en-GB" sz="1200" dirty="0"/>
          </a:p>
        </p:txBody>
      </p:sp>
      <p:sp>
        <p:nvSpPr>
          <p:cNvPr id="5" name="Rounded Rectangle 4"/>
          <p:cNvSpPr/>
          <p:nvPr/>
        </p:nvSpPr>
        <p:spPr>
          <a:xfrm>
            <a:off x="4644008" y="4941168"/>
            <a:ext cx="3816424"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smtClean="0"/>
              <a:t>In the process of:</a:t>
            </a:r>
          </a:p>
          <a:p>
            <a:pPr marL="285750" indent="-285750">
              <a:buFont typeface="Arial" pitchFamily="34" charset="0"/>
              <a:buChar char="•"/>
            </a:pPr>
            <a:r>
              <a:rPr lang="en-GB" dirty="0" smtClean="0"/>
              <a:t>Agreement from academic staff</a:t>
            </a:r>
          </a:p>
          <a:p>
            <a:pPr marL="285750" indent="-285750">
              <a:buFont typeface="Arial" pitchFamily="34" charset="0"/>
              <a:buChar char="•"/>
            </a:pPr>
            <a:r>
              <a:rPr lang="en-GB" dirty="0" smtClean="0"/>
              <a:t>Operational project team</a:t>
            </a:r>
          </a:p>
          <a:p>
            <a:pPr marL="285750" indent="-285750">
              <a:buFont typeface="Arial" pitchFamily="34" charset="0"/>
              <a:buChar char="•"/>
            </a:pPr>
            <a:r>
              <a:rPr lang="en-GB" dirty="0" smtClean="0"/>
              <a:t>Project plan</a:t>
            </a:r>
          </a:p>
        </p:txBody>
      </p:sp>
      <p:sp>
        <p:nvSpPr>
          <p:cNvPr id="6" name="Left-Right Arrow 5"/>
          <p:cNvSpPr/>
          <p:nvPr/>
        </p:nvSpPr>
        <p:spPr>
          <a:xfrm>
            <a:off x="3749757" y="1700808"/>
            <a:ext cx="1584176" cy="720080"/>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152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2158008" cy="2520281"/>
          </a:xfrm>
        </p:spPr>
        <p:txBody>
          <a:bodyPr>
            <a:normAutofit fontScale="90000"/>
          </a:bodyPr>
          <a:lstStyle/>
          <a:p>
            <a:pPr algn="l"/>
            <a:r>
              <a:rPr lang="en-GB" b="1" dirty="0" smtClean="0">
                <a:solidFill>
                  <a:srgbClr val="7030A0"/>
                </a:solidFill>
              </a:rPr>
              <a:t>M</a:t>
            </a:r>
            <a:r>
              <a:rPr lang="en-GB" b="1" dirty="0" smtClean="0"/>
              <a:t>assive</a:t>
            </a:r>
            <a:br>
              <a:rPr lang="en-GB" b="1" dirty="0" smtClean="0"/>
            </a:br>
            <a:r>
              <a:rPr lang="en-GB" b="1" dirty="0" smtClean="0">
                <a:solidFill>
                  <a:srgbClr val="7030A0"/>
                </a:solidFill>
              </a:rPr>
              <a:t>O</a:t>
            </a:r>
            <a:r>
              <a:rPr lang="en-GB" b="1" dirty="0" smtClean="0"/>
              <a:t>pen</a:t>
            </a:r>
            <a:br>
              <a:rPr lang="en-GB" b="1" dirty="0" smtClean="0"/>
            </a:br>
            <a:r>
              <a:rPr lang="en-GB" b="1" dirty="0" smtClean="0">
                <a:solidFill>
                  <a:srgbClr val="7030A0"/>
                </a:solidFill>
              </a:rPr>
              <a:t>O</a:t>
            </a:r>
            <a:r>
              <a:rPr lang="en-GB" b="1" dirty="0" smtClean="0"/>
              <a:t>nline</a:t>
            </a:r>
            <a:br>
              <a:rPr lang="en-GB" b="1" dirty="0" smtClean="0"/>
            </a:br>
            <a:r>
              <a:rPr lang="en-GB" b="1" dirty="0" smtClean="0">
                <a:solidFill>
                  <a:srgbClr val="7030A0"/>
                </a:solidFill>
              </a:rPr>
              <a:t>C</a:t>
            </a:r>
            <a:r>
              <a:rPr lang="en-GB" b="1" dirty="0" smtClean="0"/>
              <a:t>ourses</a:t>
            </a:r>
            <a:endParaRPr lang="en-GB" b="1" dirty="0"/>
          </a:p>
        </p:txBody>
      </p:sp>
      <p:sp>
        <p:nvSpPr>
          <p:cNvPr id="5" name="Rounded Rectangular Callout 4"/>
          <p:cNvSpPr/>
          <p:nvPr/>
        </p:nvSpPr>
        <p:spPr>
          <a:xfrm>
            <a:off x="1547664" y="476672"/>
            <a:ext cx="3168352" cy="792088"/>
          </a:xfrm>
          <a:prstGeom prst="wedgeRoundRectCallout">
            <a:avLst>
              <a:gd name="adj1" fmla="val -21265"/>
              <a:gd name="adj2" fmla="val 116373"/>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a:t>Thousands of </a:t>
            </a:r>
            <a:r>
              <a:rPr lang="en-GB" dirty="0" smtClean="0"/>
              <a:t>participants</a:t>
            </a:r>
            <a:endParaRPr lang="en-GB" dirty="0"/>
          </a:p>
          <a:p>
            <a:pPr marL="285750" indent="-285750">
              <a:buFont typeface="Arial" pitchFamily="34" charset="0"/>
              <a:buChar char="•"/>
            </a:pPr>
            <a:r>
              <a:rPr lang="en-GB" dirty="0"/>
              <a:t>Global reach</a:t>
            </a:r>
          </a:p>
        </p:txBody>
      </p:sp>
      <p:sp>
        <p:nvSpPr>
          <p:cNvPr id="6" name="Rounded Rectangular Callout 5"/>
          <p:cNvSpPr/>
          <p:nvPr/>
        </p:nvSpPr>
        <p:spPr>
          <a:xfrm>
            <a:off x="2951820" y="1556792"/>
            <a:ext cx="5868652" cy="864096"/>
          </a:xfrm>
          <a:prstGeom prst="wedgeRoundRectCallout">
            <a:avLst>
              <a:gd name="adj1" fmla="val -64988"/>
              <a:gd name="adj2" fmla="val 85932"/>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smtClean="0"/>
              <a:t>Open </a:t>
            </a:r>
            <a:r>
              <a:rPr lang="en-GB" dirty="0"/>
              <a:t>a</a:t>
            </a:r>
            <a:r>
              <a:rPr lang="en-GB" dirty="0" smtClean="0"/>
              <a:t>ccess </a:t>
            </a:r>
            <a:r>
              <a:rPr lang="en-GB" dirty="0"/>
              <a:t>to education of the highest quality</a:t>
            </a:r>
          </a:p>
          <a:p>
            <a:pPr marL="285750" lvl="0" indent="-285750">
              <a:buFont typeface="Arial" pitchFamily="34" charset="0"/>
              <a:buChar char="•"/>
            </a:pPr>
            <a:r>
              <a:rPr lang="en-GB" dirty="0" smtClean="0"/>
              <a:t>Free </a:t>
            </a:r>
            <a:r>
              <a:rPr lang="en-GB" dirty="0"/>
              <a:t>at the point of delivery to ‘students</a:t>
            </a:r>
            <a:r>
              <a:rPr lang="en-GB" dirty="0" smtClean="0"/>
              <a:t>’</a:t>
            </a:r>
          </a:p>
          <a:p>
            <a:pPr marL="285750" lvl="0" indent="-285750">
              <a:buFont typeface="Arial" pitchFamily="34" charset="0"/>
              <a:buChar char="•"/>
            </a:pPr>
            <a:r>
              <a:rPr lang="en-GB" dirty="0" smtClean="0"/>
              <a:t>Education for all – strong moral argument from top HEIs</a:t>
            </a:r>
          </a:p>
        </p:txBody>
      </p:sp>
      <p:sp>
        <p:nvSpPr>
          <p:cNvPr id="8" name="Rounded Rectangular Callout 7"/>
          <p:cNvSpPr/>
          <p:nvPr/>
        </p:nvSpPr>
        <p:spPr>
          <a:xfrm>
            <a:off x="899592" y="4869160"/>
            <a:ext cx="4608512" cy="1512168"/>
          </a:xfrm>
          <a:prstGeom prst="wedgeRoundRectCallout">
            <a:avLst>
              <a:gd name="adj1" fmla="val -30157"/>
              <a:gd name="adj2" fmla="val -103431"/>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Arial" pitchFamily="34" charset="0"/>
              <a:buChar char="•"/>
            </a:pPr>
            <a:r>
              <a:rPr lang="en-GB" dirty="0" smtClean="0"/>
              <a:t>Defined beginning and end</a:t>
            </a:r>
          </a:p>
          <a:p>
            <a:pPr marL="285750" lvl="0" indent="-285750">
              <a:buFont typeface="Arial" pitchFamily="34" charset="0"/>
              <a:buChar char="•"/>
            </a:pPr>
            <a:r>
              <a:rPr lang="en-GB" dirty="0" smtClean="0"/>
              <a:t>No </a:t>
            </a:r>
            <a:r>
              <a:rPr lang="en-GB" dirty="0"/>
              <a:t>formal entry requirements</a:t>
            </a:r>
          </a:p>
          <a:p>
            <a:pPr marL="285750" lvl="0" indent="-285750">
              <a:buFont typeface="Arial" pitchFamily="34" charset="0"/>
              <a:buChar char="•"/>
            </a:pPr>
            <a:r>
              <a:rPr lang="en-GB" dirty="0"/>
              <a:t>D</a:t>
            </a:r>
            <a:r>
              <a:rPr lang="en-GB" dirty="0" smtClean="0"/>
              <a:t>o </a:t>
            </a:r>
            <a:r>
              <a:rPr lang="en-GB" dirty="0"/>
              <a:t>not typically offer a qualification </a:t>
            </a:r>
            <a:endParaRPr lang="en-GB" dirty="0" smtClean="0"/>
          </a:p>
          <a:p>
            <a:pPr marL="285750" lvl="0" indent="-285750">
              <a:buFont typeface="Arial" pitchFamily="34" charset="0"/>
              <a:buChar char="•"/>
            </a:pPr>
            <a:r>
              <a:rPr lang="en-GB" dirty="0" smtClean="0"/>
              <a:t>Do </a:t>
            </a:r>
            <a:r>
              <a:rPr lang="en-GB" dirty="0"/>
              <a:t>not typically </a:t>
            </a:r>
            <a:r>
              <a:rPr lang="en-GB" dirty="0" smtClean="0"/>
              <a:t>offer credits at </a:t>
            </a:r>
            <a:r>
              <a:rPr lang="en-GB" dirty="0"/>
              <a:t>any other HEI than the one that offered the MOOC</a:t>
            </a:r>
          </a:p>
        </p:txBody>
      </p:sp>
      <p:sp>
        <p:nvSpPr>
          <p:cNvPr id="9" name="Rounded Rectangular Callout 8"/>
          <p:cNvSpPr/>
          <p:nvPr/>
        </p:nvSpPr>
        <p:spPr>
          <a:xfrm>
            <a:off x="2987824" y="2852936"/>
            <a:ext cx="3096344" cy="1440160"/>
          </a:xfrm>
          <a:prstGeom prst="wedgeRoundRectCallout">
            <a:avLst>
              <a:gd name="adj1" fmla="val -74552"/>
              <a:gd name="adj2" fmla="val -19636"/>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smtClean="0"/>
              <a:t>New platforms developed</a:t>
            </a:r>
          </a:p>
          <a:p>
            <a:pPr marL="285750" indent="-285750">
              <a:buFont typeface="Arial" pitchFamily="34" charset="0"/>
              <a:buChar char="•"/>
            </a:pPr>
            <a:r>
              <a:rPr lang="en-GB" dirty="0" smtClean="0"/>
              <a:t>Sophisticated analytics defining new pedagogies</a:t>
            </a:r>
          </a:p>
          <a:p>
            <a:pPr marL="285750" indent="-285750">
              <a:buFont typeface="Arial" pitchFamily="34" charset="0"/>
              <a:buChar char="•"/>
            </a:pPr>
            <a:r>
              <a:rPr lang="en-GB" dirty="0" smtClean="0"/>
              <a:t>Highly participatory</a:t>
            </a:r>
          </a:p>
          <a:p>
            <a:pPr marL="285750" indent="-285750">
              <a:buFont typeface="Arial" pitchFamily="34" charset="0"/>
              <a:buChar char="•"/>
            </a:pPr>
            <a:r>
              <a:rPr lang="en-GB" dirty="0" smtClean="0"/>
              <a:t>Facilitated courses</a:t>
            </a:r>
          </a:p>
        </p:txBody>
      </p:sp>
      <p:sp>
        <p:nvSpPr>
          <p:cNvPr id="12" name="TextBox 11"/>
          <p:cNvSpPr txBox="1"/>
          <p:nvPr/>
        </p:nvSpPr>
        <p:spPr>
          <a:xfrm>
            <a:off x="3347864" y="3812847"/>
            <a:ext cx="3547653" cy="830997"/>
          </a:xfrm>
          <a:prstGeom prst="rect">
            <a:avLst/>
          </a:prstGeom>
          <a:noFill/>
        </p:spPr>
        <p:txBody>
          <a:bodyPr wrap="square" rtlCol="0">
            <a:spAutoFit/>
          </a:bodyPr>
          <a:lstStyle/>
          <a:p>
            <a:r>
              <a:rPr lang="en-GB" sz="1200" i="1" dirty="0"/>
              <a:t>Internet History, Technology, and Security course </a:t>
            </a:r>
            <a:endParaRPr lang="en-GB" sz="1200" i="1" dirty="0" smtClean="0"/>
          </a:p>
          <a:p>
            <a:r>
              <a:rPr lang="en-GB" sz="1200" i="1" dirty="0" smtClean="0"/>
              <a:t>University of Michigan on </a:t>
            </a:r>
            <a:r>
              <a:rPr lang="en-GB" sz="1200" i="1" dirty="0" err="1" smtClean="0"/>
              <a:t>Coursera</a:t>
            </a:r>
            <a:endParaRPr lang="en-GB" sz="1200" i="1" dirty="0"/>
          </a:p>
          <a:p>
            <a:endParaRPr lang="en-GB" sz="1200" i="1" dirty="0" smtClean="0"/>
          </a:p>
          <a:p>
            <a:endParaRPr lang="en-GB" sz="1200" dirty="0"/>
          </a:p>
        </p:txBody>
      </p:sp>
      <p:pic>
        <p:nvPicPr>
          <p:cNvPr id="13" name="Picture 4" descr="http://www.dr-chuck.com/csev-blog/wp-content/uploads/2012/09/2012-09-where-are-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556792"/>
            <a:ext cx="4713176" cy="21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23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Challenges/opportunities</a:t>
            </a:r>
          </a:p>
        </p:txBody>
      </p:sp>
      <p:sp>
        <p:nvSpPr>
          <p:cNvPr id="3" name="Text Placeholder 2"/>
          <p:cNvSpPr>
            <a:spLocks noGrp="1"/>
          </p:cNvSpPr>
          <p:nvPr>
            <p:ph type="body" idx="1"/>
          </p:nvPr>
        </p:nvSpPr>
        <p:spPr/>
        <p:txBody>
          <a:bodyPr>
            <a:normAutofit/>
          </a:bodyPr>
          <a:lstStyle/>
          <a:p>
            <a:r>
              <a:rPr lang="en-GB" dirty="0" smtClean="0"/>
              <a:t>Immediate</a:t>
            </a:r>
            <a:endParaRPr lang="en-GB" dirty="0"/>
          </a:p>
        </p:txBody>
      </p:sp>
      <p:sp>
        <p:nvSpPr>
          <p:cNvPr id="4" name="Content Placeholder 3"/>
          <p:cNvSpPr>
            <a:spLocks noGrp="1"/>
          </p:cNvSpPr>
          <p:nvPr>
            <p:ph sz="half" idx="2"/>
          </p:nvPr>
        </p:nvSpPr>
        <p:spPr/>
        <p:txBody>
          <a:bodyPr>
            <a:normAutofit/>
          </a:bodyPr>
          <a:lstStyle/>
          <a:p>
            <a:r>
              <a:rPr lang="en-GB" sz="2200" dirty="0"/>
              <a:t>Truly </a:t>
            </a:r>
            <a:r>
              <a:rPr lang="en-GB" sz="2200" dirty="0" smtClean="0"/>
              <a:t>cross-institutional</a:t>
            </a:r>
          </a:p>
          <a:p>
            <a:r>
              <a:rPr lang="en-GB" sz="2200" dirty="0" smtClean="0"/>
              <a:t>Prioritisation</a:t>
            </a:r>
            <a:endParaRPr lang="en-GB" sz="2200" dirty="0"/>
          </a:p>
          <a:p>
            <a:r>
              <a:rPr lang="en-GB" sz="2200" dirty="0"/>
              <a:t>Timescales</a:t>
            </a:r>
          </a:p>
          <a:p>
            <a:r>
              <a:rPr lang="en-GB" sz="2200" dirty="0" smtClean="0"/>
              <a:t>Unknown territory</a:t>
            </a:r>
          </a:p>
          <a:p>
            <a:r>
              <a:rPr lang="en-GB" sz="2200" dirty="0" smtClean="0"/>
              <a:t>Learning, planning and doing at the same time</a:t>
            </a:r>
          </a:p>
          <a:p>
            <a:r>
              <a:rPr lang="en-GB" sz="2200" dirty="0" smtClean="0"/>
              <a:t>Designing effective MOOCs – large scale ‘learning design’</a:t>
            </a:r>
          </a:p>
          <a:p>
            <a:endParaRPr lang="en-GB" sz="2200" dirty="0"/>
          </a:p>
        </p:txBody>
      </p:sp>
      <p:sp>
        <p:nvSpPr>
          <p:cNvPr id="5" name="Text Placeholder 4"/>
          <p:cNvSpPr>
            <a:spLocks noGrp="1"/>
          </p:cNvSpPr>
          <p:nvPr>
            <p:ph type="body" sz="quarter" idx="3"/>
          </p:nvPr>
        </p:nvSpPr>
        <p:spPr/>
        <p:txBody>
          <a:bodyPr/>
          <a:lstStyle/>
          <a:p>
            <a:r>
              <a:rPr lang="en-GB" dirty="0" smtClean="0"/>
              <a:t>Medium term</a:t>
            </a:r>
            <a:endParaRPr lang="en-GB" dirty="0"/>
          </a:p>
        </p:txBody>
      </p:sp>
      <p:sp>
        <p:nvSpPr>
          <p:cNvPr id="6" name="Content Placeholder 5"/>
          <p:cNvSpPr>
            <a:spLocks noGrp="1"/>
          </p:cNvSpPr>
          <p:nvPr>
            <p:ph sz="quarter" idx="4"/>
          </p:nvPr>
        </p:nvSpPr>
        <p:spPr/>
        <p:txBody>
          <a:bodyPr>
            <a:normAutofit/>
          </a:bodyPr>
          <a:lstStyle/>
          <a:p>
            <a:pPr lvl="0"/>
            <a:r>
              <a:rPr lang="en-GB" sz="2200" dirty="0"/>
              <a:t>Quality = Brand</a:t>
            </a:r>
          </a:p>
          <a:p>
            <a:pPr lvl="0"/>
            <a:r>
              <a:rPr lang="en-GB" sz="2200" dirty="0" smtClean="0"/>
              <a:t>Accreditation and APEL</a:t>
            </a:r>
          </a:p>
          <a:p>
            <a:r>
              <a:rPr lang="en-GB" sz="2200" dirty="0" smtClean="0"/>
              <a:t>Rich resources and new technologies for free to all, but what about our campus based students?</a:t>
            </a:r>
          </a:p>
          <a:p>
            <a:r>
              <a:rPr lang="en-GB" sz="2200" dirty="0" smtClean="0"/>
              <a:t>Learning </a:t>
            </a:r>
            <a:r>
              <a:rPr lang="en-GB" sz="2200" dirty="0"/>
              <a:t>Analytics – </a:t>
            </a:r>
            <a:r>
              <a:rPr lang="en-GB" sz="2200" dirty="0" smtClean="0"/>
              <a:t>new research area?</a:t>
            </a:r>
            <a:endParaRPr lang="en-GB" sz="2200" dirty="0"/>
          </a:p>
          <a:p>
            <a:pPr lvl="0"/>
            <a:r>
              <a:rPr lang="en-GB" sz="2200" dirty="0" smtClean="0"/>
              <a:t>Sustainability</a:t>
            </a:r>
            <a:endParaRPr lang="en-GB" sz="2200" dirty="0"/>
          </a:p>
          <a:p>
            <a:endParaRPr lang="en-GB" sz="2200" dirty="0"/>
          </a:p>
        </p:txBody>
      </p:sp>
    </p:spTree>
    <p:extLst>
      <p:ext uri="{BB962C8B-B14F-4D97-AF65-F5344CB8AC3E}">
        <p14:creationId xmlns:p14="http://schemas.microsoft.com/office/powerpoint/2010/main" val="4239337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500"/>
                                        <p:tgtEl>
                                          <p:spTgt spid="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fade">
                                      <p:cBhvr>
                                        <p:cTn id="58" dur="5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t>Questions and Discussion</a:t>
            </a:r>
          </a:p>
          <a:p>
            <a:pPr marL="0" indent="0">
              <a:buNone/>
            </a:pPr>
            <a:r>
              <a:rPr lang="en-GB" sz="2400" dirty="0" smtClean="0">
                <a:hlinkClick r:id="rId3"/>
              </a:rPr>
              <a:t>K.Anagnostopoulou@bath.ac.uk</a:t>
            </a:r>
            <a:r>
              <a:rPr lang="en-GB" sz="2400" dirty="0" smtClean="0"/>
              <a:t> </a:t>
            </a:r>
            <a:endParaRPr lang="en-GB" dirty="0"/>
          </a:p>
        </p:txBody>
      </p:sp>
    </p:spTree>
    <p:extLst>
      <p:ext uri="{BB962C8B-B14F-4D97-AF65-F5344CB8AC3E}">
        <p14:creationId xmlns:p14="http://schemas.microsoft.com/office/powerpoint/2010/main" val="2191337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2158008" cy="2520281"/>
          </a:xfrm>
        </p:spPr>
        <p:txBody>
          <a:bodyPr>
            <a:normAutofit fontScale="90000"/>
          </a:bodyPr>
          <a:lstStyle/>
          <a:p>
            <a:pPr algn="l"/>
            <a:r>
              <a:rPr lang="en-GB" b="1" dirty="0" smtClean="0">
                <a:solidFill>
                  <a:srgbClr val="7030A0"/>
                </a:solidFill>
              </a:rPr>
              <a:t>M</a:t>
            </a:r>
            <a:r>
              <a:rPr lang="en-GB" b="1" dirty="0" smtClean="0"/>
              <a:t>assive</a:t>
            </a:r>
            <a:br>
              <a:rPr lang="en-GB" b="1" dirty="0" smtClean="0"/>
            </a:br>
            <a:r>
              <a:rPr lang="en-GB" b="1" dirty="0" smtClean="0">
                <a:solidFill>
                  <a:srgbClr val="7030A0"/>
                </a:solidFill>
              </a:rPr>
              <a:t>O</a:t>
            </a:r>
            <a:r>
              <a:rPr lang="en-GB" b="1" dirty="0" smtClean="0"/>
              <a:t>pen</a:t>
            </a:r>
            <a:br>
              <a:rPr lang="en-GB" b="1" dirty="0" smtClean="0"/>
            </a:br>
            <a:r>
              <a:rPr lang="en-GB" b="1" dirty="0" smtClean="0">
                <a:solidFill>
                  <a:srgbClr val="7030A0"/>
                </a:solidFill>
              </a:rPr>
              <a:t>O</a:t>
            </a:r>
            <a:r>
              <a:rPr lang="en-GB" b="1" dirty="0" smtClean="0"/>
              <a:t>nline</a:t>
            </a:r>
            <a:br>
              <a:rPr lang="en-GB" b="1" dirty="0" smtClean="0"/>
            </a:br>
            <a:r>
              <a:rPr lang="en-GB" b="1" dirty="0" smtClean="0">
                <a:solidFill>
                  <a:srgbClr val="7030A0"/>
                </a:solidFill>
              </a:rPr>
              <a:t>C</a:t>
            </a:r>
            <a:r>
              <a:rPr lang="en-GB" b="1" dirty="0" smtClean="0"/>
              <a:t>ourses</a:t>
            </a:r>
            <a:endParaRPr lang="en-GB" b="1" dirty="0"/>
          </a:p>
        </p:txBody>
      </p:sp>
      <p:sp>
        <p:nvSpPr>
          <p:cNvPr id="5" name="Rounded Rectangular Callout 4"/>
          <p:cNvSpPr/>
          <p:nvPr/>
        </p:nvSpPr>
        <p:spPr>
          <a:xfrm>
            <a:off x="1547664" y="476672"/>
            <a:ext cx="2808312" cy="792088"/>
          </a:xfrm>
          <a:prstGeom prst="wedgeRoundRectCallout">
            <a:avLst>
              <a:gd name="adj1" fmla="val -21265"/>
              <a:gd name="adj2" fmla="val 116373"/>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a:t>Thousands of students</a:t>
            </a:r>
          </a:p>
          <a:p>
            <a:pPr marL="285750" indent="-285750">
              <a:buFont typeface="Arial" pitchFamily="34" charset="0"/>
              <a:buChar char="•"/>
            </a:pPr>
            <a:r>
              <a:rPr lang="en-GB" dirty="0"/>
              <a:t>Global reach</a:t>
            </a:r>
          </a:p>
        </p:txBody>
      </p:sp>
      <p:sp>
        <p:nvSpPr>
          <p:cNvPr id="6" name="Rounded Rectangular Callout 5"/>
          <p:cNvSpPr/>
          <p:nvPr/>
        </p:nvSpPr>
        <p:spPr>
          <a:xfrm>
            <a:off x="2951820" y="1556792"/>
            <a:ext cx="5868652" cy="864096"/>
          </a:xfrm>
          <a:prstGeom prst="wedgeRoundRectCallout">
            <a:avLst>
              <a:gd name="adj1" fmla="val -64988"/>
              <a:gd name="adj2" fmla="val 85932"/>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smtClean="0"/>
              <a:t>Open </a:t>
            </a:r>
            <a:r>
              <a:rPr lang="en-GB" dirty="0"/>
              <a:t>a</a:t>
            </a:r>
            <a:r>
              <a:rPr lang="en-GB" dirty="0" smtClean="0"/>
              <a:t>ccess </a:t>
            </a:r>
            <a:r>
              <a:rPr lang="en-GB" dirty="0"/>
              <a:t>to education of the highest quality</a:t>
            </a:r>
          </a:p>
          <a:p>
            <a:pPr marL="285750" lvl="0" indent="-285750">
              <a:buFont typeface="Arial" pitchFamily="34" charset="0"/>
              <a:buChar char="•"/>
            </a:pPr>
            <a:r>
              <a:rPr lang="en-GB" dirty="0" smtClean="0"/>
              <a:t>Free </a:t>
            </a:r>
            <a:r>
              <a:rPr lang="en-GB" dirty="0"/>
              <a:t>at the point of delivery to ‘students</a:t>
            </a:r>
            <a:r>
              <a:rPr lang="en-GB" dirty="0" smtClean="0"/>
              <a:t>’</a:t>
            </a:r>
          </a:p>
          <a:p>
            <a:pPr marL="285750" lvl="0" indent="-285750">
              <a:buFont typeface="Arial" pitchFamily="34" charset="0"/>
              <a:buChar char="•"/>
            </a:pPr>
            <a:r>
              <a:rPr lang="en-GB" dirty="0" smtClean="0"/>
              <a:t>Education for all – strong moral argument from top HEIs</a:t>
            </a:r>
          </a:p>
        </p:txBody>
      </p:sp>
      <p:sp>
        <p:nvSpPr>
          <p:cNvPr id="8" name="Rounded Rectangular Callout 7"/>
          <p:cNvSpPr/>
          <p:nvPr/>
        </p:nvSpPr>
        <p:spPr>
          <a:xfrm>
            <a:off x="899592" y="4869160"/>
            <a:ext cx="4608512" cy="1512168"/>
          </a:xfrm>
          <a:prstGeom prst="wedgeRoundRectCallout">
            <a:avLst>
              <a:gd name="adj1" fmla="val -30157"/>
              <a:gd name="adj2" fmla="val -103431"/>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Arial" pitchFamily="34" charset="0"/>
              <a:buChar char="•"/>
            </a:pPr>
            <a:r>
              <a:rPr lang="en-GB" dirty="0" smtClean="0"/>
              <a:t>Defined beginning and end</a:t>
            </a:r>
          </a:p>
          <a:p>
            <a:pPr marL="285750" lvl="0" indent="-285750">
              <a:buFont typeface="Arial" pitchFamily="34" charset="0"/>
              <a:buChar char="•"/>
            </a:pPr>
            <a:r>
              <a:rPr lang="en-GB" dirty="0" smtClean="0"/>
              <a:t>No </a:t>
            </a:r>
            <a:r>
              <a:rPr lang="en-GB" dirty="0"/>
              <a:t>formal entry requirements</a:t>
            </a:r>
          </a:p>
          <a:p>
            <a:pPr marL="285750" lvl="0" indent="-285750">
              <a:buFont typeface="Arial" pitchFamily="34" charset="0"/>
              <a:buChar char="•"/>
            </a:pPr>
            <a:r>
              <a:rPr lang="en-GB" dirty="0"/>
              <a:t>D</a:t>
            </a:r>
            <a:r>
              <a:rPr lang="en-GB" dirty="0" smtClean="0"/>
              <a:t>o </a:t>
            </a:r>
            <a:r>
              <a:rPr lang="en-GB" dirty="0"/>
              <a:t>not typically offer a qualification </a:t>
            </a:r>
            <a:endParaRPr lang="en-GB" dirty="0" smtClean="0"/>
          </a:p>
          <a:p>
            <a:pPr marL="285750" lvl="0" indent="-285750">
              <a:buFont typeface="Arial" pitchFamily="34" charset="0"/>
              <a:buChar char="•"/>
            </a:pPr>
            <a:r>
              <a:rPr lang="en-GB" dirty="0" smtClean="0"/>
              <a:t>Do </a:t>
            </a:r>
            <a:r>
              <a:rPr lang="en-GB" dirty="0"/>
              <a:t>not typically </a:t>
            </a:r>
            <a:r>
              <a:rPr lang="en-GB" dirty="0" smtClean="0"/>
              <a:t>offer credits at </a:t>
            </a:r>
            <a:r>
              <a:rPr lang="en-GB" dirty="0"/>
              <a:t>any other HEI than the one that offered the MOOC</a:t>
            </a:r>
          </a:p>
        </p:txBody>
      </p:sp>
      <p:sp>
        <p:nvSpPr>
          <p:cNvPr id="9" name="Rounded Rectangular Callout 8"/>
          <p:cNvSpPr/>
          <p:nvPr/>
        </p:nvSpPr>
        <p:spPr>
          <a:xfrm>
            <a:off x="2987824" y="2852936"/>
            <a:ext cx="3096344" cy="1440160"/>
          </a:xfrm>
          <a:prstGeom prst="wedgeRoundRectCallout">
            <a:avLst>
              <a:gd name="adj1" fmla="val -74552"/>
              <a:gd name="adj2" fmla="val -19636"/>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smtClean="0"/>
              <a:t>New platforms developed</a:t>
            </a:r>
          </a:p>
          <a:p>
            <a:pPr marL="285750" indent="-285750">
              <a:buFont typeface="Arial" pitchFamily="34" charset="0"/>
              <a:buChar char="•"/>
            </a:pPr>
            <a:r>
              <a:rPr lang="en-GB" dirty="0" smtClean="0"/>
              <a:t>Sophisticated analytics defining new pedagogies</a:t>
            </a:r>
          </a:p>
          <a:p>
            <a:pPr marL="285750" indent="-285750">
              <a:buFont typeface="Arial" pitchFamily="34" charset="0"/>
              <a:buChar char="•"/>
            </a:pPr>
            <a:r>
              <a:rPr lang="en-GB" dirty="0" smtClean="0"/>
              <a:t>Highly participatory</a:t>
            </a:r>
          </a:p>
          <a:p>
            <a:pPr marL="285750" indent="-285750">
              <a:buFont typeface="Arial" pitchFamily="34" charset="0"/>
              <a:buChar char="•"/>
            </a:pPr>
            <a:r>
              <a:rPr lang="en-GB" dirty="0" smtClean="0"/>
              <a:t>Facilitated courses</a:t>
            </a:r>
          </a:p>
        </p:txBody>
      </p:sp>
      <p:sp>
        <p:nvSpPr>
          <p:cNvPr id="10" name="Rounded Rectangle 9"/>
          <p:cNvSpPr/>
          <p:nvPr/>
        </p:nvSpPr>
        <p:spPr>
          <a:xfrm>
            <a:off x="4139952" y="188640"/>
            <a:ext cx="1584176" cy="9361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smtClean="0"/>
              <a:t>Approx. </a:t>
            </a:r>
            <a:br>
              <a:rPr lang="en-GB" dirty="0" smtClean="0"/>
            </a:br>
            <a:r>
              <a:rPr lang="en-GB" dirty="0" smtClean="0"/>
              <a:t>90-95% drop out rate</a:t>
            </a:r>
            <a:endParaRPr lang="en-GB" dirty="0"/>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58" y="188640"/>
            <a:ext cx="3346254" cy="252028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154598" y="2852936"/>
            <a:ext cx="2705573" cy="1200329"/>
          </a:xfrm>
          <a:prstGeom prst="rect">
            <a:avLst/>
          </a:prstGeom>
          <a:noFill/>
        </p:spPr>
        <p:txBody>
          <a:bodyPr wrap="square" rtlCol="0">
            <a:spAutoFit/>
          </a:bodyPr>
          <a:lstStyle/>
          <a:p>
            <a:r>
              <a:rPr lang="en-GB" sz="1200" i="1" dirty="0" err="1"/>
              <a:t>Clow</a:t>
            </a:r>
            <a:r>
              <a:rPr lang="en-GB" sz="1200" i="1" dirty="0"/>
              <a:t>, Doug (2013). MOOCs and the funnel of participation. In: Third Conference on Learning Analytics and Knowledge (LAK 2013), 8-12 April 2013, Leuven, Belgium, p185-189. New York: ACM.</a:t>
            </a:r>
            <a:endParaRPr lang="en-GB" sz="1200" dirty="0"/>
          </a:p>
        </p:txBody>
      </p:sp>
      <p:sp>
        <p:nvSpPr>
          <p:cNvPr id="16" name="Rounded Rectangle 15"/>
          <p:cNvSpPr/>
          <p:nvPr/>
        </p:nvSpPr>
        <p:spPr>
          <a:xfrm>
            <a:off x="5886688" y="188640"/>
            <a:ext cx="3078342" cy="20882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itchFamily="34" charset="0"/>
              <a:buChar char="•"/>
            </a:pPr>
            <a:r>
              <a:rPr lang="en-GB" dirty="0" smtClean="0"/>
              <a:t>Participants </a:t>
            </a:r>
            <a:r>
              <a:rPr lang="en-GB" dirty="0"/>
              <a:t>tend to be highly educated, already have a degree, take part as a CPD </a:t>
            </a:r>
            <a:r>
              <a:rPr lang="en-GB" dirty="0" smtClean="0"/>
              <a:t>activity to develop competencies</a:t>
            </a:r>
          </a:p>
          <a:p>
            <a:pPr marL="285750" indent="-285750">
              <a:buFont typeface="Arial" pitchFamily="34" charset="0"/>
              <a:buChar char="•"/>
            </a:pPr>
            <a:r>
              <a:rPr lang="en-GB" dirty="0" smtClean="0"/>
              <a:t>Business models emerging</a:t>
            </a:r>
            <a:endParaRPr lang="en-GB" dirty="0"/>
          </a:p>
        </p:txBody>
      </p:sp>
      <p:pic>
        <p:nvPicPr>
          <p:cNvPr id="17" name="Picture 2" descr="http://onlinelearninginsights.files.wordpress.com/2013/03/screen-shot-2013-03-19-at-1-52-48-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3" y="2420888"/>
            <a:ext cx="3076575" cy="219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940152" y="4761691"/>
            <a:ext cx="3076575" cy="830997"/>
          </a:xfrm>
          <a:prstGeom prst="rect">
            <a:avLst/>
          </a:prstGeom>
          <a:noFill/>
        </p:spPr>
        <p:txBody>
          <a:bodyPr wrap="square" rtlCol="0">
            <a:spAutoFit/>
          </a:bodyPr>
          <a:lstStyle/>
          <a:p>
            <a:r>
              <a:rPr lang="en-GB" sz="1200" i="1" dirty="0"/>
              <a:t>Screen shot from Duke University report on development of Bioelectricity: A Quantitative Approach offered through </a:t>
            </a:r>
            <a:r>
              <a:rPr lang="en-GB" sz="1200" i="1" dirty="0" err="1"/>
              <a:t>Coursera</a:t>
            </a:r>
            <a:r>
              <a:rPr lang="en-GB" sz="1200" i="1" dirty="0"/>
              <a:t> in June 2012</a:t>
            </a:r>
          </a:p>
        </p:txBody>
      </p:sp>
      <p:sp>
        <p:nvSpPr>
          <p:cNvPr id="19" name="Rounded Rectangle 18"/>
          <p:cNvSpPr/>
          <p:nvPr/>
        </p:nvSpPr>
        <p:spPr>
          <a:xfrm>
            <a:off x="5732512" y="3140968"/>
            <a:ext cx="3087960"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itchFamily="34" charset="0"/>
              <a:buChar char="•"/>
            </a:pPr>
            <a:r>
              <a:rPr lang="en-GB" dirty="0" smtClean="0"/>
              <a:t>Data not ‘open’ – commercial sensitivities</a:t>
            </a:r>
          </a:p>
          <a:p>
            <a:pPr marL="285750" indent="-285750">
              <a:buFont typeface="Arial" pitchFamily="34" charset="0"/>
              <a:buChar char="•"/>
            </a:pPr>
            <a:r>
              <a:rPr lang="en-GB" dirty="0" smtClean="0"/>
              <a:t>Pedagogically stale?</a:t>
            </a:r>
          </a:p>
          <a:p>
            <a:pPr marL="285750" indent="-285750">
              <a:buFont typeface="Arial" pitchFamily="34" charset="0"/>
              <a:buChar char="•"/>
            </a:pPr>
            <a:r>
              <a:rPr lang="en-GB" dirty="0" smtClean="0"/>
              <a:t>Limitations of online facilitation</a:t>
            </a:r>
            <a:endParaRPr lang="en-GB" dirty="0"/>
          </a:p>
        </p:txBody>
      </p:sp>
      <p:sp>
        <p:nvSpPr>
          <p:cNvPr id="20" name="Rounded Rectangle 19"/>
          <p:cNvSpPr/>
          <p:nvPr/>
        </p:nvSpPr>
        <p:spPr>
          <a:xfrm>
            <a:off x="4932040" y="4869160"/>
            <a:ext cx="3888432" cy="11521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itchFamily="34" charset="0"/>
              <a:buChar char="•"/>
            </a:pPr>
            <a:r>
              <a:rPr lang="en-GB" dirty="0" smtClean="0"/>
              <a:t>Accreditation models emerging</a:t>
            </a:r>
          </a:p>
          <a:p>
            <a:pPr marL="285750" indent="-285750">
              <a:buFont typeface="Arial" pitchFamily="34" charset="0"/>
              <a:buChar char="•"/>
            </a:pPr>
            <a:r>
              <a:rPr lang="en-GB" dirty="0" smtClean="0"/>
              <a:t>Brand = quality</a:t>
            </a:r>
          </a:p>
          <a:p>
            <a:pPr marL="285750" indent="-285750">
              <a:buFont typeface="Arial" pitchFamily="34" charset="0"/>
              <a:buChar char="•"/>
            </a:pPr>
            <a:r>
              <a:rPr lang="en-GB" dirty="0" smtClean="0"/>
              <a:t>Digital literacies and study skills</a:t>
            </a:r>
            <a:endParaRPr lang="en-GB" dirty="0"/>
          </a:p>
        </p:txBody>
      </p:sp>
    </p:spTree>
    <p:extLst>
      <p:ext uri="{BB962C8B-B14F-4D97-AF65-F5344CB8AC3E}">
        <p14:creationId xmlns:p14="http://schemas.microsoft.com/office/powerpoint/2010/main" val="1986970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3" grpId="1"/>
      <p:bldP spid="16" grpId="0" animBg="1"/>
      <p:bldP spid="18" grpId="0"/>
      <p:bldP spid="18" grpId="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Year of the MOOC</a:t>
            </a:r>
            <a:endParaRPr lang="en-GB" sz="3600" b="1" dirty="0"/>
          </a:p>
        </p:txBody>
      </p:sp>
      <p:sp>
        <p:nvSpPr>
          <p:cNvPr id="3" name="Content Placeholder 2"/>
          <p:cNvSpPr>
            <a:spLocks noGrp="1"/>
          </p:cNvSpPr>
          <p:nvPr>
            <p:ph idx="1"/>
          </p:nvPr>
        </p:nvSpPr>
        <p:spPr/>
        <p:txBody>
          <a:bodyPr>
            <a:normAutofit lnSpcReduction="10000"/>
          </a:bodyPr>
          <a:lstStyle/>
          <a:p>
            <a:r>
              <a:rPr lang="en-GB" sz="2800" dirty="0"/>
              <a:t>Students flock to MOOCs to complement studies – </a:t>
            </a:r>
            <a:r>
              <a:rPr lang="en-GB" sz="2000" i="1" dirty="0"/>
              <a:t>University World </a:t>
            </a:r>
            <a:r>
              <a:rPr lang="en-GB" sz="2000" i="1" dirty="0" smtClean="0"/>
              <a:t>News</a:t>
            </a:r>
          </a:p>
          <a:p>
            <a:endParaRPr lang="en-GB" sz="2800" i="1" dirty="0"/>
          </a:p>
          <a:p>
            <a:r>
              <a:rPr lang="en-GB" sz="2800" dirty="0" smtClean="0"/>
              <a:t>Are MOOCs a game changer for higher education?  - </a:t>
            </a:r>
            <a:r>
              <a:rPr lang="en-GB" sz="2000" i="1" dirty="0" smtClean="0"/>
              <a:t>OBHE</a:t>
            </a:r>
          </a:p>
          <a:p>
            <a:endParaRPr lang="en-GB" sz="2800" dirty="0" smtClean="0"/>
          </a:p>
          <a:p>
            <a:r>
              <a:rPr lang="en-GB" sz="2800" dirty="0" smtClean="0"/>
              <a:t>Embrace </a:t>
            </a:r>
            <a:r>
              <a:rPr lang="en-GB" sz="2800" dirty="0"/>
              <a:t>MOOCs or face decline, warns VC – </a:t>
            </a:r>
            <a:r>
              <a:rPr lang="en-GB" sz="2000" i="1" dirty="0"/>
              <a:t>THES</a:t>
            </a:r>
          </a:p>
          <a:p>
            <a:endParaRPr lang="en-GB" sz="2800" dirty="0" smtClean="0"/>
          </a:p>
          <a:p>
            <a:r>
              <a:rPr lang="en-GB" sz="2800" dirty="0" smtClean="0"/>
              <a:t>Moody’s say MOOCs could </a:t>
            </a:r>
            <a:r>
              <a:rPr lang="en-GB" sz="2800" dirty="0"/>
              <a:t>r</a:t>
            </a:r>
            <a:r>
              <a:rPr lang="en-GB" sz="2800" dirty="0" smtClean="0"/>
              <a:t>aise a university’s </a:t>
            </a:r>
            <a:r>
              <a:rPr lang="en-GB" sz="2800" dirty="0"/>
              <a:t>c</a:t>
            </a:r>
            <a:r>
              <a:rPr lang="en-GB" sz="2800" dirty="0" smtClean="0"/>
              <a:t>redit </a:t>
            </a:r>
            <a:r>
              <a:rPr lang="en-GB" sz="2800" dirty="0"/>
              <a:t>r</a:t>
            </a:r>
            <a:r>
              <a:rPr lang="en-GB" sz="2800" dirty="0" smtClean="0"/>
              <a:t>ating – </a:t>
            </a:r>
            <a:r>
              <a:rPr lang="en-GB" sz="2000" i="1" dirty="0" smtClean="0"/>
              <a:t>Chronicle of Higher Education</a:t>
            </a:r>
          </a:p>
        </p:txBody>
      </p:sp>
    </p:spTree>
    <p:extLst>
      <p:ext uri="{BB962C8B-B14F-4D97-AF65-F5344CB8AC3E}">
        <p14:creationId xmlns:p14="http://schemas.microsoft.com/office/powerpoint/2010/main" val="59521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2158008" cy="2520281"/>
          </a:xfrm>
        </p:spPr>
        <p:txBody>
          <a:bodyPr>
            <a:normAutofit fontScale="90000"/>
          </a:bodyPr>
          <a:lstStyle/>
          <a:p>
            <a:pPr algn="l"/>
            <a:r>
              <a:rPr lang="en-GB" b="1" dirty="0" smtClean="0">
                <a:solidFill>
                  <a:srgbClr val="7030A0"/>
                </a:solidFill>
              </a:rPr>
              <a:t>M</a:t>
            </a:r>
            <a:r>
              <a:rPr lang="en-GB" b="1" dirty="0" smtClean="0"/>
              <a:t>assive</a:t>
            </a:r>
            <a:br>
              <a:rPr lang="en-GB" b="1" dirty="0" smtClean="0"/>
            </a:br>
            <a:r>
              <a:rPr lang="en-GB" b="1" dirty="0" smtClean="0">
                <a:solidFill>
                  <a:srgbClr val="7030A0"/>
                </a:solidFill>
              </a:rPr>
              <a:t>O</a:t>
            </a:r>
            <a:r>
              <a:rPr lang="en-GB" b="1" dirty="0" smtClean="0"/>
              <a:t>pen</a:t>
            </a:r>
            <a:br>
              <a:rPr lang="en-GB" b="1" dirty="0" smtClean="0"/>
            </a:br>
            <a:r>
              <a:rPr lang="en-GB" b="1" dirty="0" smtClean="0">
                <a:solidFill>
                  <a:srgbClr val="7030A0"/>
                </a:solidFill>
              </a:rPr>
              <a:t>O</a:t>
            </a:r>
            <a:r>
              <a:rPr lang="en-GB" b="1" dirty="0" smtClean="0"/>
              <a:t>nline</a:t>
            </a:r>
            <a:br>
              <a:rPr lang="en-GB" b="1" dirty="0" smtClean="0"/>
            </a:br>
            <a:r>
              <a:rPr lang="en-GB" b="1" dirty="0" smtClean="0">
                <a:solidFill>
                  <a:srgbClr val="7030A0"/>
                </a:solidFill>
              </a:rPr>
              <a:t>C</a:t>
            </a:r>
            <a:r>
              <a:rPr lang="en-GB" b="1" dirty="0" smtClean="0"/>
              <a:t>ourses</a:t>
            </a:r>
            <a:endParaRPr lang="en-GB" b="1" dirty="0"/>
          </a:p>
        </p:txBody>
      </p:sp>
      <p:sp>
        <p:nvSpPr>
          <p:cNvPr id="3" name="Rounded Rectangle 2"/>
          <p:cNvSpPr/>
          <p:nvPr/>
        </p:nvSpPr>
        <p:spPr>
          <a:xfrm>
            <a:off x="4716016" y="548680"/>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Internationalisation</a:t>
            </a:r>
            <a:endParaRPr lang="en-GB" dirty="0"/>
          </a:p>
        </p:txBody>
      </p:sp>
      <p:sp>
        <p:nvSpPr>
          <p:cNvPr id="21" name="Rounded Rectangle 20"/>
          <p:cNvSpPr/>
          <p:nvPr/>
        </p:nvSpPr>
        <p:spPr>
          <a:xfrm>
            <a:off x="4716016" y="944724"/>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Widening Participation</a:t>
            </a:r>
            <a:endParaRPr lang="en-GB" dirty="0"/>
          </a:p>
        </p:txBody>
      </p:sp>
      <p:sp>
        <p:nvSpPr>
          <p:cNvPr id="22" name="Rounded Rectangle 21"/>
          <p:cNvSpPr/>
          <p:nvPr/>
        </p:nvSpPr>
        <p:spPr>
          <a:xfrm>
            <a:off x="4716016" y="1592796"/>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Marketing</a:t>
            </a:r>
            <a:endParaRPr lang="en-GB" dirty="0"/>
          </a:p>
        </p:txBody>
      </p:sp>
      <p:sp>
        <p:nvSpPr>
          <p:cNvPr id="23" name="Rounded Rectangle 22"/>
          <p:cNvSpPr/>
          <p:nvPr/>
        </p:nvSpPr>
        <p:spPr>
          <a:xfrm>
            <a:off x="4716016" y="1988840"/>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Public Engagement</a:t>
            </a:r>
            <a:endParaRPr lang="en-GB" dirty="0"/>
          </a:p>
        </p:txBody>
      </p:sp>
      <p:sp>
        <p:nvSpPr>
          <p:cNvPr id="24" name="Rounded Rectangle 23"/>
          <p:cNvSpPr/>
          <p:nvPr/>
        </p:nvSpPr>
        <p:spPr>
          <a:xfrm>
            <a:off x="4716016" y="2816932"/>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Learning &amp; Teaching</a:t>
            </a:r>
            <a:endParaRPr lang="en-GB" dirty="0"/>
          </a:p>
        </p:txBody>
      </p:sp>
      <p:sp>
        <p:nvSpPr>
          <p:cNvPr id="25" name="Rounded Rectangle 24"/>
          <p:cNvSpPr/>
          <p:nvPr/>
        </p:nvSpPr>
        <p:spPr>
          <a:xfrm>
            <a:off x="4716016" y="3212976"/>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E-Learning</a:t>
            </a:r>
            <a:endParaRPr lang="en-GB" dirty="0"/>
          </a:p>
        </p:txBody>
      </p:sp>
      <p:sp>
        <p:nvSpPr>
          <p:cNvPr id="26" name="Rounded Rectangle 25"/>
          <p:cNvSpPr/>
          <p:nvPr/>
        </p:nvSpPr>
        <p:spPr>
          <a:xfrm>
            <a:off x="4716016" y="3609020"/>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Web Services</a:t>
            </a:r>
            <a:endParaRPr lang="en-GB" dirty="0"/>
          </a:p>
        </p:txBody>
      </p:sp>
      <p:sp>
        <p:nvSpPr>
          <p:cNvPr id="28" name="Rounded Rectangle 27"/>
          <p:cNvSpPr/>
          <p:nvPr/>
        </p:nvSpPr>
        <p:spPr>
          <a:xfrm>
            <a:off x="4716016" y="4833156"/>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Recruitment &amp; Admissions</a:t>
            </a:r>
            <a:endParaRPr lang="en-GB" dirty="0"/>
          </a:p>
        </p:txBody>
      </p:sp>
      <p:sp>
        <p:nvSpPr>
          <p:cNvPr id="29" name="Rounded Rectangle 28"/>
          <p:cNvSpPr/>
          <p:nvPr/>
        </p:nvSpPr>
        <p:spPr>
          <a:xfrm>
            <a:off x="4716016" y="5229200"/>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Quality Codes of Practice</a:t>
            </a:r>
            <a:endParaRPr lang="en-GB" dirty="0"/>
          </a:p>
        </p:txBody>
      </p:sp>
      <p:sp>
        <p:nvSpPr>
          <p:cNvPr id="30" name="Rounded Rectangle 29"/>
          <p:cNvSpPr/>
          <p:nvPr/>
        </p:nvSpPr>
        <p:spPr>
          <a:xfrm>
            <a:off x="4716016" y="5625244"/>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Regulations</a:t>
            </a:r>
            <a:endParaRPr lang="en-GB" dirty="0"/>
          </a:p>
        </p:txBody>
      </p:sp>
      <p:sp>
        <p:nvSpPr>
          <p:cNvPr id="31" name="Rounded Rectangle 30"/>
          <p:cNvSpPr/>
          <p:nvPr/>
        </p:nvSpPr>
        <p:spPr>
          <a:xfrm>
            <a:off x="4716016" y="4041068"/>
            <a:ext cx="2736304" cy="3240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ICT</a:t>
            </a:r>
            <a:endParaRPr lang="en-GB" dirty="0"/>
          </a:p>
        </p:txBody>
      </p:sp>
    </p:spTree>
    <p:extLst>
      <p:ext uri="{BB962C8B-B14F-4D97-AF65-F5344CB8AC3E}">
        <p14:creationId xmlns:p14="http://schemas.microsoft.com/office/powerpoint/2010/main" val="3063421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712342"/>
              </p:ext>
            </p:extLst>
          </p:nvPr>
        </p:nvGraphicFramePr>
        <p:xfrm>
          <a:off x="358775" y="1052736"/>
          <a:ext cx="8137525" cy="4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744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Why HEIs offer MOOCs</a:t>
            </a:r>
            <a:endParaRPr lang="en-GB" sz="3600" b="1" dirty="0"/>
          </a:p>
        </p:txBody>
      </p:sp>
      <p:sp>
        <p:nvSpPr>
          <p:cNvPr id="3" name="Content Placeholder 2"/>
          <p:cNvSpPr>
            <a:spLocks noGrp="1"/>
          </p:cNvSpPr>
          <p:nvPr>
            <p:ph idx="1"/>
          </p:nvPr>
        </p:nvSpPr>
        <p:spPr/>
        <p:txBody>
          <a:bodyPr>
            <a:normAutofit/>
          </a:bodyPr>
          <a:lstStyle/>
          <a:p>
            <a:r>
              <a:rPr lang="en-GB" sz="2400" dirty="0"/>
              <a:t>Democratisation</a:t>
            </a:r>
          </a:p>
          <a:p>
            <a:r>
              <a:rPr lang="en-GB" sz="2400" dirty="0"/>
              <a:t>Reputation/Brand extension</a:t>
            </a:r>
          </a:p>
          <a:p>
            <a:r>
              <a:rPr lang="en-GB" sz="2400" dirty="0"/>
              <a:t>Innovation</a:t>
            </a:r>
          </a:p>
          <a:p>
            <a:r>
              <a:rPr lang="en-GB" sz="2400" dirty="0"/>
              <a:t>Risk of lagging behind</a:t>
            </a:r>
          </a:p>
          <a:p>
            <a:r>
              <a:rPr lang="en-GB" sz="2400" dirty="0"/>
              <a:t>Experimentation/research </a:t>
            </a:r>
          </a:p>
          <a:p>
            <a:endParaRPr lang="en-GB" sz="2400" dirty="0"/>
          </a:p>
        </p:txBody>
      </p:sp>
      <p:pic>
        <p:nvPicPr>
          <p:cNvPr id="5" name="Picture 2" descr="http://www.sorayapaniagua.com/wp-content/uploads/2012/09/universid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302" y="1645518"/>
            <a:ext cx="2583154" cy="250356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67544" y="4985053"/>
            <a:ext cx="4824536" cy="1540291"/>
          </a:xfrm>
          <a:prstGeom prst="wedgeRoundRectCallout">
            <a:avLst>
              <a:gd name="adj1" fmla="val 64692"/>
              <a:gd name="adj2" fmla="val -189151"/>
              <a:gd name="adj3" fmla="val 16667"/>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itchFamily="34" charset="0"/>
              <a:buChar char="•"/>
            </a:pPr>
            <a:r>
              <a:rPr lang="en-GB" dirty="0" smtClean="0"/>
              <a:t>230+ courses from 40+ providers, in various languages</a:t>
            </a:r>
          </a:p>
          <a:p>
            <a:pPr marL="285750" indent="-285750">
              <a:buFont typeface="Arial" pitchFamily="34" charset="0"/>
              <a:buChar char="•"/>
            </a:pPr>
            <a:r>
              <a:rPr lang="en-GB" dirty="0" smtClean="0"/>
              <a:t>Massive media hype</a:t>
            </a:r>
          </a:p>
          <a:p>
            <a:pPr marL="285750" indent="-285750">
              <a:buFont typeface="Arial" pitchFamily="34" charset="0"/>
              <a:buChar char="•"/>
            </a:pPr>
            <a:r>
              <a:rPr lang="en-GB" dirty="0" smtClean="0"/>
              <a:t>Changing dynamics of HE</a:t>
            </a:r>
          </a:p>
          <a:p>
            <a:pPr marL="285750" indent="-285750">
              <a:buFont typeface="Arial" pitchFamily="34" charset="0"/>
              <a:buChar char="•"/>
            </a:pPr>
            <a:r>
              <a:rPr lang="en-GB" dirty="0" smtClean="0"/>
              <a:t>Pan-European MOOC provider – </a:t>
            </a:r>
            <a:r>
              <a:rPr lang="en-GB" dirty="0" err="1" smtClean="0"/>
              <a:t>OpenUpEd</a:t>
            </a:r>
            <a:endParaRPr lang="en-GB" dirty="0"/>
          </a:p>
        </p:txBody>
      </p:sp>
    </p:spTree>
    <p:extLst>
      <p:ext uri="{BB962C8B-B14F-4D97-AF65-F5344CB8AC3E}">
        <p14:creationId xmlns:p14="http://schemas.microsoft.com/office/powerpoint/2010/main" val="2897480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600" b="1" dirty="0" smtClean="0"/>
              <a:t>Why students enrol on MOOCs</a:t>
            </a:r>
            <a:endParaRPr lang="en-GB" sz="3600" b="1" dirty="0"/>
          </a:p>
        </p:txBody>
      </p:sp>
      <p:sp>
        <p:nvSpPr>
          <p:cNvPr id="3" name="TextBox 2"/>
          <p:cNvSpPr txBox="1"/>
          <p:nvPr/>
        </p:nvSpPr>
        <p:spPr>
          <a:xfrm>
            <a:off x="539552" y="6165304"/>
            <a:ext cx="7728975" cy="584775"/>
          </a:xfrm>
          <a:prstGeom prst="rect">
            <a:avLst/>
          </a:prstGeom>
          <a:noFill/>
        </p:spPr>
        <p:txBody>
          <a:bodyPr wrap="none" rtlCol="0">
            <a:spAutoFit/>
          </a:bodyPr>
          <a:lstStyle/>
          <a:p>
            <a:r>
              <a:rPr lang="en-GB" sz="1600" dirty="0" smtClean="0"/>
              <a:t>Stanford, 2012</a:t>
            </a:r>
            <a:endParaRPr lang="en-GB" sz="1600" dirty="0" smtClean="0">
              <a:hlinkClick r:id="rId3"/>
            </a:endParaRPr>
          </a:p>
          <a:p>
            <a:r>
              <a:rPr lang="en-GB" sz="1600" dirty="0" smtClean="0">
                <a:hlinkClick r:id="rId3"/>
              </a:rPr>
              <a:t>http</a:t>
            </a:r>
            <a:r>
              <a:rPr lang="en-GB" sz="1600" dirty="0">
                <a:hlinkClick r:id="rId3"/>
              </a:rPr>
              <a:t>://etcjournal.com/2013/04/23/time-out-at-tcc-2013-how-social-media-saved-the-day/</a:t>
            </a:r>
            <a:endParaRPr lang="en-GB"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85" y="1306413"/>
            <a:ext cx="72675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897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Edinburgh on </a:t>
            </a:r>
            <a:r>
              <a:rPr lang="en-GB" sz="3600" b="1" dirty="0" err="1" smtClean="0"/>
              <a:t>Coursera</a:t>
            </a:r>
            <a:r>
              <a:rPr lang="en-GB" sz="3600" b="1" dirty="0" smtClean="0"/>
              <a:t> – case study</a:t>
            </a:r>
            <a:endParaRPr lang="en-GB" sz="3600" b="1" dirty="0"/>
          </a:p>
        </p:txBody>
      </p:sp>
      <p:sp>
        <p:nvSpPr>
          <p:cNvPr id="3" name="Content Placeholder 2"/>
          <p:cNvSpPr>
            <a:spLocks noGrp="1"/>
          </p:cNvSpPr>
          <p:nvPr>
            <p:ph idx="1"/>
          </p:nvPr>
        </p:nvSpPr>
        <p:spPr/>
        <p:txBody>
          <a:bodyPr>
            <a:normAutofit/>
          </a:bodyPr>
          <a:lstStyle/>
          <a:p>
            <a:r>
              <a:rPr lang="en-GB" sz="2400" dirty="0"/>
              <a:t>Artificial Intelligence Planning</a:t>
            </a:r>
          </a:p>
          <a:p>
            <a:r>
              <a:rPr lang="en-GB" sz="2400" dirty="0"/>
              <a:t>Critical Thinking in Global Challenges</a:t>
            </a:r>
          </a:p>
          <a:p>
            <a:r>
              <a:rPr lang="en-GB" sz="2400" dirty="0"/>
              <a:t>E-learning and Digital Cultures</a:t>
            </a:r>
          </a:p>
          <a:p>
            <a:r>
              <a:rPr lang="en-GB" sz="2400" dirty="0"/>
              <a:t>Equine Nutrition</a:t>
            </a:r>
          </a:p>
          <a:p>
            <a:r>
              <a:rPr lang="en-GB" sz="2400" dirty="0"/>
              <a:t>Introduction to Philosophy</a:t>
            </a:r>
          </a:p>
          <a:p>
            <a:r>
              <a:rPr lang="en-GB" sz="2400" dirty="0"/>
              <a:t>Astrobiology and the Search for </a:t>
            </a:r>
            <a:r>
              <a:rPr lang="en-GB" sz="2400" dirty="0" smtClean="0"/>
              <a:t>Extra-terrestrial Life</a:t>
            </a:r>
          </a:p>
          <a:p>
            <a:endParaRPr lang="en-GB" sz="2400" dirty="0"/>
          </a:p>
          <a:p>
            <a:endParaRPr lang="en-GB" sz="2400" dirty="0"/>
          </a:p>
        </p:txBody>
      </p:sp>
      <p:sp>
        <p:nvSpPr>
          <p:cNvPr id="5" name="Rounded Rectangle 4"/>
          <p:cNvSpPr/>
          <p:nvPr/>
        </p:nvSpPr>
        <p:spPr>
          <a:xfrm>
            <a:off x="4427984" y="4509120"/>
            <a:ext cx="4235177" cy="19442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Format:</a:t>
            </a:r>
          </a:p>
          <a:p>
            <a:pPr marL="285750" indent="-285750">
              <a:buFont typeface="Arial" pitchFamily="34" charset="0"/>
              <a:buChar char="•"/>
            </a:pPr>
            <a:r>
              <a:rPr lang="en-GB" dirty="0" smtClean="0">
                <a:solidFill>
                  <a:schemeClr val="tx1"/>
                </a:solidFill>
              </a:rPr>
              <a:t>5-7 </a:t>
            </a:r>
            <a:r>
              <a:rPr lang="en-GB" dirty="0">
                <a:solidFill>
                  <a:schemeClr val="tx1"/>
                </a:solidFill>
              </a:rPr>
              <a:t>weeks</a:t>
            </a:r>
          </a:p>
          <a:p>
            <a:pPr marL="285750" indent="-285750">
              <a:buFont typeface="Arial" pitchFamily="34" charset="0"/>
              <a:buChar char="•"/>
            </a:pPr>
            <a:r>
              <a:rPr lang="en-GB" dirty="0">
                <a:solidFill>
                  <a:schemeClr val="tx1"/>
                </a:solidFill>
              </a:rPr>
              <a:t>weekly plan</a:t>
            </a:r>
          </a:p>
          <a:p>
            <a:pPr marL="285750" indent="-285750">
              <a:buFont typeface="Arial" pitchFamily="34" charset="0"/>
              <a:buChar char="•"/>
            </a:pPr>
            <a:r>
              <a:rPr lang="en-GB" dirty="0">
                <a:solidFill>
                  <a:schemeClr val="tx1"/>
                </a:solidFill>
              </a:rPr>
              <a:t>Videos, quizzes, discussion </a:t>
            </a:r>
            <a:r>
              <a:rPr lang="en-GB" dirty="0" smtClean="0">
                <a:solidFill>
                  <a:schemeClr val="tx1"/>
                </a:solidFill>
              </a:rPr>
              <a:t>board</a:t>
            </a:r>
          </a:p>
          <a:p>
            <a:pPr marL="285750" indent="-285750">
              <a:buFont typeface="Arial" pitchFamily="34" charset="0"/>
              <a:buChar char="•"/>
            </a:pPr>
            <a:r>
              <a:rPr lang="en-GB" dirty="0" smtClean="0">
                <a:solidFill>
                  <a:schemeClr val="tx1"/>
                </a:solidFill>
              </a:rPr>
              <a:t>Facilitation</a:t>
            </a:r>
            <a:endParaRPr lang="en-GB" dirty="0">
              <a:solidFill>
                <a:schemeClr val="tx1"/>
              </a:solidFill>
            </a:endParaRPr>
          </a:p>
        </p:txBody>
      </p:sp>
      <p:sp>
        <p:nvSpPr>
          <p:cNvPr id="6" name="Rounded Rectangle 5"/>
          <p:cNvSpPr/>
          <p:nvPr/>
        </p:nvSpPr>
        <p:spPr>
          <a:xfrm>
            <a:off x="6372200" y="4293096"/>
            <a:ext cx="2448272" cy="11881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100,000 students in first week </a:t>
            </a:r>
          </a:p>
          <a:p>
            <a:pPr algn="ctr"/>
            <a:r>
              <a:rPr lang="en-GB" dirty="0" smtClean="0"/>
              <a:t>From 300+ countries</a:t>
            </a:r>
            <a:endParaRPr lang="en-GB" dirty="0"/>
          </a:p>
        </p:txBody>
      </p:sp>
    </p:spTree>
    <p:extLst>
      <p:ext uri="{BB962C8B-B14F-4D97-AF65-F5344CB8AC3E}">
        <p14:creationId xmlns:p14="http://schemas.microsoft.com/office/powerpoint/2010/main" val="420095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1135</Words>
  <Application>Microsoft Macintosh PowerPoint</Application>
  <PresentationFormat>On-screen Show (4:3)</PresentationFormat>
  <Paragraphs>219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Et tu MOOC? Massive Online Considerations</vt:lpstr>
      <vt:lpstr>Massive Open Online Courses</vt:lpstr>
      <vt:lpstr>Massive Open Online Courses</vt:lpstr>
      <vt:lpstr>Year of the MOOC</vt:lpstr>
      <vt:lpstr>Massive Open Online Courses</vt:lpstr>
      <vt:lpstr>PowerPoint Presentation</vt:lpstr>
      <vt:lpstr>Why HEIs offer MOOCs</vt:lpstr>
      <vt:lpstr>Why students enrol on MOOCs</vt:lpstr>
      <vt:lpstr>Edinburgh on Coursera – case study</vt:lpstr>
      <vt:lpstr>Business models?</vt:lpstr>
      <vt:lpstr>PowerPoint Presentation</vt:lpstr>
      <vt:lpstr>FutureLearn Partners</vt:lpstr>
      <vt:lpstr>Looking at Bath….</vt:lpstr>
      <vt:lpstr>Pause for thought - 1</vt:lpstr>
      <vt:lpstr>Pause for thought - 2</vt:lpstr>
      <vt:lpstr>Pause for thought - 3</vt:lpstr>
      <vt:lpstr>Pause for thought - 4</vt:lpstr>
      <vt:lpstr>Pause for thought - 5</vt:lpstr>
      <vt:lpstr>Who?</vt:lpstr>
      <vt:lpstr>Challenges/opportunities</vt:lpstr>
      <vt:lpstr>PowerPoint Presentation</vt:lpstr>
    </vt:vector>
  </TitlesOfParts>
  <Company>University of Bath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ka335</dc:creator>
  <cp:lastModifiedBy>Brian Kelly</cp:lastModifiedBy>
  <cp:revision>101</cp:revision>
  <cp:lastPrinted>2013-05-09T09:17:50Z</cp:lastPrinted>
  <dcterms:created xsi:type="dcterms:W3CDTF">2013-02-14T00:23:06Z</dcterms:created>
  <dcterms:modified xsi:type="dcterms:W3CDTF">2013-06-26T10:03:41Z</dcterms:modified>
</cp:coreProperties>
</file>