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81" r:id="rId3"/>
    <p:sldId id="277" r:id="rId4"/>
    <p:sldId id="339" r:id="rId5"/>
    <p:sldId id="374" r:id="rId6"/>
    <p:sldId id="376" r:id="rId7"/>
    <p:sldId id="375" r:id="rId8"/>
    <p:sldId id="340" r:id="rId9"/>
    <p:sldId id="358" r:id="rId10"/>
    <p:sldId id="359" r:id="rId11"/>
    <p:sldId id="360" r:id="rId12"/>
    <p:sldId id="361" r:id="rId13"/>
    <p:sldId id="362" r:id="rId14"/>
    <p:sldId id="372" r:id="rId15"/>
    <p:sldId id="364" r:id="rId16"/>
    <p:sldId id="367" r:id="rId17"/>
    <p:sldId id="368" r:id="rId18"/>
    <p:sldId id="378" r:id="rId19"/>
    <p:sldId id="379" r:id="rId20"/>
    <p:sldId id="380" r:id="rId21"/>
    <p:sldId id="373" r:id="rId22"/>
    <p:sldId id="292" r:id="rId23"/>
    <p:sldId id="357" r:id="rId24"/>
    <p:sldId id="297" r:id="rId25"/>
  </p:sldIdLst>
  <p:sldSz cx="9144000" cy="6858000" type="screen4x3"/>
  <p:notesSz cx="6811963" cy="99425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ECFF"/>
    <a:srgbClr val="99CCFF"/>
    <a:srgbClr val="0066CC"/>
    <a:srgbClr val="FF0066"/>
    <a:srgbClr val="23238F"/>
    <a:srgbClr val="8888E2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1656" y="-8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7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 snapToGrid="0">
      <p:cViewPr>
        <p:scale>
          <a:sx n="75" d="100"/>
          <a:sy n="75" d="100"/>
        </p:scale>
        <p:origin x="-4020" y="-138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841375" y="203200"/>
            <a:ext cx="57848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>
              <a:defRPr sz="2800" b="1" i="1" dirty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IWMW </a:t>
            </a:r>
            <a:r>
              <a:rPr lang="en-GB" smtClean="0"/>
              <a:t>2013 </a:t>
            </a:r>
            <a:r>
              <a:rPr lang="en-GB"/>
              <a:t>Welcome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837238" y="350838"/>
            <a:ext cx="974725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27013" y="9442450"/>
            <a:ext cx="63833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ctr">
              <a:defRPr sz="1200" dirty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&lt;http</a:t>
            </a:r>
            <a:r>
              <a:rPr lang="en-GB" smtClean="0"/>
              <a:t>://iwmw.ukoln.ac.uk/iwmw2013/talks/welcome/&gt;</a:t>
            </a:r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19438" y="9007475"/>
            <a:ext cx="471487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AD21435-E94D-4888-90C4-0640030079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47110" name="Picture 7" descr="Creative Commons lic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13" y="9024938"/>
            <a:ext cx="85566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8" descr="UKOLN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658813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5405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974725" y="273050"/>
            <a:ext cx="44338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837238" y="0"/>
            <a:ext cx="9731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73637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49887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15950" y="9591675"/>
            <a:ext cx="558006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832100" y="9277350"/>
            <a:ext cx="4064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18E43A3-4B1C-4690-971E-A397B9A53F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24584" name="Picture 8" descr="logo-new-ju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0"/>
            <a:ext cx="766763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6688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AB359542-CB1A-415A-B1C4-1AD422DF6EF5}" type="slidenum">
              <a:rPr lang="en-GB" sz="1200" smtClean="0">
                <a:latin typeface="Times New Roman" pitchFamily="18" charset="0"/>
              </a:rPr>
              <a:pPr eaLnBrk="1" hangingPunct="1"/>
              <a:t>1</a:t>
            </a:fld>
            <a:endParaRPr lang="en-GB" sz="1200" smtClean="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6AABA34F-F7FC-473F-9CBA-56B9A70D66AD}" type="slidenum">
              <a:rPr lang="en-GB" sz="1200" smtClean="0">
                <a:latin typeface="Times New Roman" pitchFamily="18" charset="0"/>
              </a:rPr>
              <a:pPr eaLnBrk="1" hangingPunct="1"/>
              <a:t>10</a:t>
            </a:fld>
            <a:endParaRPr lang="en-GB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98878939-95CB-4243-9E5B-E01F52340A99}" type="slidenum">
              <a:rPr lang="en-GB" sz="1200" smtClean="0">
                <a:latin typeface="Times New Roman" pitchFamily="18" charset="0"/>
              </a:rPr>
              <a:pPr eaLnBrk="1" hangingPunct="1"/>
              <a:t>11</a:t>
            </a:fld>
            <a:endParaRPr lang="en-GB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3E58162E-A5D0-4A34-8E3E-9E67C8092DD0}" type="slidenum">
              <a:rPr lang="en-GB" sz="1200" smtClean="0">
                <a:latin typeface="Times New Roman" pitchFamily="18" charset="0"/>
              </a:rPr>
              <a:pPr eaLnBrk="1" hangingPunct="1"/>
              <a:t>12</a:t>
            </a:fld>
            <a:endParaRPr lang="en-GB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EBF40FF-821F-48DB-9B59-8720E7C404BC}" type="slidenum">
              <a:rPr lang="en-GB" sz="1200" smtClean="0">
                <a:latin typeface="Times New Roman" pitchFamily="18" charset="0"/>
              </a:rPr>
              <a:pPr eaLnBrk="1" hangingPunct="1"/>
              <a:t>13</a:t>
            </a:fld>
            <a:endParaRPr lang="en-GB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4EF59BF1-FC73-41E5-B29D-C78C973D20AB}" type="slidenum">
              <a:rPr lang="en-GB" sz="1200" smtClean="0">
                <a:latin typeface="Times New Roman" pitchFamily="18" charset="0"/>
              </a:rPr>
              <a:pPr eaLnBrk="1" hangingPunct="1"/>
              <a:t>14</a:t>
            </a:fld>
            <a:endParaRPr lang="en-GB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8899542-F099-4CB8-9FD2-0831E884D6B1}" type="slidenum">
              <a:rPr lang="en-GB" sz="1200" smtClean="0">
                <a:latin typeface="Times New Roman" pitchFamily="18" charset="0"/>
              </a:rPr>
              <a:pPr eaLnBrk="1" hangingPunct="1"/>
              <a:t>15</a:t>
            </a:fld>
            <a:endParaRPr lang="en-GB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5C898CE5-3713-408A-AE05-E999ED21D0D7}" type="slidenum">
              <a:rPr lang="en-GB" sz="1200" smtClean="0">
                <a:latin typeface="Times New Roman" pitchFamily="18" charset="0"/>
              </a:rPr>
              <a:pPr eaLnBrk="1" hangingPunct="1"/>
              <a:t>16</a:t>
            </a:fld>
            <a:endParaRPr lang="en-GB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C2590A0-E1D8-4D7B-9B50-EAFE57977094}" type="slidenum">
              <a:rPr lang="en-GB" sz="1200" smtClean="0">
                <a:latin typeface="Times New Roman" pitchFamily="18" charset="0"/>
              </a:rPr>
              <a:pPr eaLnBrk="1" hangingPunct="1"/>
              <a:t>17</a:t>
            </a:fld>
            <a:endParaRPr lang="en-GB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5C38D5A-CB88-4ED6-995B-032CB3FF24F0}" type="slidenum">
              <a:rPr lang="en-US" sz="1200" smtClean="0">
                <a:latin typeface="Times New Roman" pitchFamily="18" charset="0"/>
              </a:rPr>
              <a:pPr eaLnBrk="1" hangingPunct="1"/>
              <a:t>18</a:t>
            </a:fld>
            <a:endParaRPr lang="en-US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8E43A3-4B1C-4690-971E-A397B9A53FDE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05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8E43A3-4B1C-4690-971E-A397B9A53FDE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6883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8E43A3-4B1C-4690-971E-A397B9A53FDE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5082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6AA01E8B-F67F-4808-AE69-B05616E38A69}" type="slidenum">
              <a:rPr lang="en-GB" sz="1200" smtClean="0">
                <a:latin typeface="Times New Roman" pitchFamily="18" charset="0"/>
              </a:rPr>
              <a:pPr eaLnBrk="1" hangingPunct="1"/>
              <a:t>21</a:t>
            </a:fld>
            <a:endParaRPr lang="en-GB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553C59B0-444A-495C-BBF0-49192F588563}" type="slidenum">
              <a:rPr lang="en-GB" sz="1200" smtClean="0">
                <a:latin typeface="Times New Roman" pitchFamily="18" charset="0"/>
              </a:rPr>
              <a:pPr eaLnBrk="1" hangingPunct="1"/>
              <a:t>22</a:t>
            </a:fld>
            <a:endParaRPr lang="en-GB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952CC065-E219-40AD-8D1D-0588EDD5AD2E}" type="slidenum">
              <a:rPr lang="en-GB" sz="1200" smtClean="0">
                <a:latin typeface="Times New Roman" pitchFamily="18" charset="0"/>
              </a:rPr>
              <a:pPr eaLnBrk="1" hangingPunct="1"/>
              <a:t>23</a:t>
            </a:fld>
            <a:endParaRPr lang="en-GB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1BA769C-E2A8-43A2-B697-401FA6445620}" type="slidenum">
              <a:rPr lang="en-GB" sz="1200" smtClean="0">
                <a:latin typeface="Times New Roman" pitchFamily="18" charset="0"/>
              </a:rPr>
              <a:pPr eaLnBrk="1" hangingPunct="1"/>
              <a:t>24</a:t>
            </a:fld>
            <a:endParaRPr lang="en-GB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371A3324-6F9A-41A6-9EC1-F9F47B576BA2}" type="slidenum">
              <a:rPr lang="en-GB" sz="1200" smtClean="0">
                <a:latin typeface="Times New Roman" pitchFamily="18" charset="0"/>
              </a:rPr>
              <a:pPr eaLnBrk="1" hangingPunct="1"/>
              <a:t>3</a:t>
            </a:fld>
            <a:endParaRPr lang="en-GB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02250194-295D-4A62-AC78-448BE8237B05}" type="slidenum">
              <a:rPr lang="en-GB" sz="1200" smtClean="0">
                <a:latin typeface="Times New Roman" pitchFamily="18" charset="0"/>
              </a:rPr>
              <a:pPr eaLnBrk="1" hangingPunct="1"/>
              <a:t>4</a:t>
            </a:fld>
            <a:endParaRPr lang="en-GB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9AB58952-6802-4BDC-ABA0-981EB8433983}" type="slidenum">
              <a:rPr lang="en-GB" sz="1200" smtClean="0">
                <a:latin typeface="Times New Roman" pitchFamily="18" charset="0"/>
              </a:rPr>
              <a:pPr eaLnBrk="1" hangingPunct="1"/>
              <a:t>5</a:t>
            </a:fld>
            <a:endParaRPr lang="en-GB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5B5A27AD-D835-4E62-9DE7-1FDDE8C30233}" type="slidenum">
              <a:rPr lang="en-GB" sz="1200" smtClean="0">
                <a:latin typeface="Times New Roman" pitchFamily="18" charset="0"/>
              </a:rPr>
              <a:pPr eaLnBrk="1" hangingPunct="1"/>
              <a:t>6</a:t>
            </a:fld>
            <a:endParaRPr lang="en-GB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5A32521-2AEB-4181-A6F5-1BE90EE45823}" type="slidenum">
              <a:rPr lang="en-GB" sz="1200" smtClean="0">
                <a:latin typeface="Times New Roman" pitchFamily="18" charset="0"/>
              </a:rPr>
              <a:pPr eaLnBrk="1" hangingPunct="1"/>
              <a:t>7</a:t>
            </a:fld>
            <a:endParaRPr lang="en-GB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3D12105-5D0B-42CA-9EEE-FE6852DB0821}" type="slidenum">
              <a:rPr lang="en-GB" sz="1200" smtClean="0">
                <a:latin typeface="Times New Roman" pitchFamily="18" charset="0"/>
              </a:rPr>
              <a:pPr eaLnBrk="1" hangingPunct="1"/>
              <a:t>8</a:t>
            </a:fld>
            <a:endParaRPr lang="en-GB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5A09324B-3115-430C-82F5-DFFA059E3921}" type="slidenum">
              <a:rPr lang="en-GB" sz="1200" smtClean="0">
                <a:latin typeface="Times New Roman" pitchFamily="18" charset="0"/>
              </a:rPr>
              <a:pPr eaLnBrk="1" hangingPunct="1"/>
              <a:t>9</a:t>
            </a:fld>
            <a:endParaRPr lang="en-GB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4861C-A2CB-4000-9BFC-99AB8908D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99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6304A-545B-41E7-9733-4807F5AD9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00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1975" y="260350"/>
            <a:ext cx="1908175" cy="5988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7450" y="260350"/>
            <a:ext cx="5572125" cy="5988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374B0-E11D-43E2-9FBF-44B7035D9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26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030288" y="6502400"/>
            <a:ext cx="8113712" cy="35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8E02EDEF-85D6-4204-8499-D488BAB1D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26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BE71F-C07A-43FE-9D1B-2F8D8C431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507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450" y="1196975"/>
            <a:ext cx="3740150" cy="5051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0" y="1196975"/>
            <a:ext cx="3740150" cy="5051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533C4-45BD-4F93-9D65-5605E6086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38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182F9-A98C-4925-B4EF-46641EF6F5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6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B415C-BA5B-4CCC-AFB4-AEC19EA77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417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2F751-6A43-462C-975C-B21697EA8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50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57518-9C32-44CF-83F1-F1B85A10B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05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B49D8-DC7C-4364-ADB8-CFF881405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47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260350"/>
            <a:ext cx="76327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Heading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196975"/>
            <a:ext cx="7632700" cy="50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9"/>
          <p:cNvSpPr>
            <a:spLocks noChangeArrowheads="1"/>
          </p:cNvSpPr>
          <p:nvPr/>
        </p:nvSpPr>
        <p:spPr bwMode="auto">
          <a:xfrm>
            <a:off x="304800" y="0"/>
            <a:ext cx="717550" cy="5632450"/>
          </a:xfrm>
          <a:prstGeom prst="rect">
            <a:avLst/>
          </a:prstGeom>
          <a:gradFill rotWithShape="0">
            <a:gsLst>
              <a:gs pos="0">
                <a:srgbClr val="2F9FEB"/>
              </a:gs>
              <a:gs pos="100000">
                <a:srgbClr val="016CA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Text Box 25"/>
          <p:cNvSpPr txBox="1">
            <a:spLocks noChangeArrowheads="1"/>
          </p:cNvSpPr>
          <p:nvPr/>
        </p:nvSpPr>
        <p:spPr bwMode="auto">
          <a:xfrm>
            <a:off x="1187450" y="6407150"/>
            <a:ext cx="7632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smtClean="0">
                <a:ea typeface="+mn-ea"/>
                <a:cs typeface="+mn-cs"/>
              </a:rPr>
              <a:t>A centre of expertise in digital information management	</a:t>
            </a:r>
            <a:r>
              <a:rPr lang="en-GB" sz="1400" b="1" smtClean="0">
                <a:solidFill>
                  <a:srgbClr val="0066CC"/>
                </a:solidFill>
                <a:ea typeface="+mn-ea"/>
                <a:cs typeface="+mn-cs"/>
              </a:rPr>
              <a:t>www.ukoln.ac.uk </a:t>
            </a:r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16700"/>
            <a:ext cx="360363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2E4EFD9-FA5C-44FA-93A1-0032BDC02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9" descr="UKOLN 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61025"/>
            <a:ext cx="7191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6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888E2"/>
        </a:buClr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888E2"/>
        </a:buClr>
        <a:buChar char="•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888E2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888E2"/>
        </a:buClr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888E2"/>
        </a:buClr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888E2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888E2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888E2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888E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hyperlink" Target="http://iwmw.ukoln.ac.uk/iwmw2013/talks/welcom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ukoln.ac.uk/web-focus/events/resources/standard/cc-licence/" TargetMode="External"/><Relationship Id="rId5" Type="http://schemas.openxmlformats.org/officeDocument/2006/relationships/hyperlink" Target="http://creativecommons.org/licenses/by-nc/2.0/uk/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ickr.com/photos/janetmck/5981281356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log.martinh.net/2010/08/reflections-on-iwmw10-and-amplification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wmw.ukoln.ac.uk/iwmw2013/talks/prowse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://www.flickr.com/photos/gauri_lama/3039881498/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wmw.ukoln.ac.uk/iwmw2012/sponsors/" TargetMode="Externa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://www.flickr.com/photos/ssteeples/2697555399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19175" y="2524352"/>
            <a:ext cx="3552825" cy="1589087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GB" sz="2200" dirty="0" smtClean="0">
                <a:ea typeface="ＭＳ Ｐゴシック" pitchFamily="34" charset="-128"/>
              </a:rPr>
              <a:t>Brian Kelly</a:t>
            </a:r>
          </a:p>
          <a:p>
            <a:pPr algn="l" eaLnBrk="1" hangingPunct="1">
              <a:lnSpc>
                <a:spcPct val="80000"/>
              </a:lnSpc>
            </a:pPr>
            <a:r>
              <a:rPr lang="en-GB" sz="2200" dirty="0" smtClean="0">
                <a:ea typeface="ＭＳ Ｐゴシック" pitchFamily="34" charset="-128"/>
              </a:rPr>
              <a:t>UKOLN</a:t>
            </a:r>
          </a:p>
          <a:p>
            <a:pPr algn="l" eaLnBrk="1" hangingPunct="1">
              <a:lnSpc>
                <a:spcPct val="80000"/>
              </a:lnSpc>
            </a:pPr>
            <a:r>
              <a:rPr lang="en-GB" sz="2200" dirty="0" smtClean="0">
                <a:ea typeface="ＭＳ Ｐゴシック" pitchFamily="34" charset="-128"/>
              </a:rPr>
              <a:t>University of Bath</a:t>
            </a:r>
          </a:p>
          <a:p>
            <a:pPr algn="l" eaLnBrk="1" hangingPunct="1">
              <a:lnSpc>
                <a:spcPct val="80000"/>
              </a:lnSpc>
            </a:pPr>
            <a:r>
              <a:rPr lang="en-GB" sz="2200" dirty="0" smtClean="0">
                <a:ea typeface="ＭＳ Ｐゴシック" pitchFamily="34" charset="-128"/>
              </a:rPr>
              <a:t>Bath, UK</a:t>
            </a:r>
          </a:p>
        </p:txBody>
      </p:sp>
      <p:sp>
        <p:nvSpPr>
          <p:cNvPr id="3075" name="Line 11"/>
          <p:cNvSpPr>
            <a:spLocks noChangeShapeType="1"/>
          </p:cNvSpPr>
          <p:nvPr/>
        </p:nvSpPr>
        <p:spPr bwMode="auto">
          <a:xfrm flipV="1">
            <a:off x="1141413" y="5607050"/>
            <a:ext cx="7793037" cy="1588"/>
          </a:xfrm>
          <a:prstGeom prst="line">
            <a:avLst/>
          </a:prstGeom>
          <a:noFill/>
          <a:ln w="57150" cmpd="thinThick">
            <a:solidFill>
              <a:srgbClr val="3300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1077913" y="5670550"/>
            <a:ext cx="7651750" cy="1062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GB" sz="1800"/>
              <a:t>UKOLN ISC is supported by:</a:t>
            </a:r>
            <a:endParaRPr lang="en-GB" sz="900"/>
          </a:p>
          <a:p>
            <a:endParaRPr lang="en-GB" sz="900"/>
          </a:p>
          <a:p>
            <a:endParaRPr lang="en-GB" sz="900"/>
          </a:p>
          <a:p>
            <a:endParaRPr lang="en-GB" sz="900"/>
          </a:p>
          <a:p>
            <a:endParaRPr lang="en-GB" sz="900"/>
          </a:p>
          <a:p>
            <a:endParaRPr lang="en-GB" sz="900"/>
          </a:p>
        </p:txBody>
      </p:sp>
      <p:pic>
        <p:nvPicPr>
          <p:cNvPr id="3077" name="Picture 12" descr="University of Bath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88" y="6092825"/>
            <a:ext cx="15716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078" name="Picture 17" descr="JISC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6151563"/>
            <a:ext cx="7715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 Box 28"/>
          <p:cNvSpPr txBox="1">
            <a:spLocks noChangeArrowheads="1"/>
          </p:cNvSpPr>
          <p:nvPr/>
        </p:nvSpPr>
        <p:spPr bwMode="auto">
          <a:xfrm>
            <a:off x="6597650" y="6199188"/>
            <a:ext cx="2552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/>
              <a:t>This work is licensed under a Creative Commons Attribution- 2.0 licence (but note caveat)</a:t>
            </a:r>
          </a:p>
        </p:txBody>
      </p:sp>
      <p:sp>
        <p:nvSpPr>
          <p:cNvPr id="3080" name="AutoShape 29">
            <a:hlinkClick r:id="rId5"/>
          </p:cNvPr>
          <p:cNvSpPr>
            <a:spLocks noChangeArrowheads="1"/>
          </p:cNvSpPr>
          <p:nvPr/>
        </p:nvSpPr>
        <p:spPr bwMode="auto">
          <a:xfrm>
            <a:off x="7353300" y="5722938"/>
            <a:ext cx="296863" cy="227012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AutoShape 30">
            <a:hlinkClick r:id="rId6"/>
          </p:cNvPr>
          <p:cNvSpPr>
            <a:spLocks noChangeArrowheads="1"/>
          </p:cNvSpPr>
          <p:nvPr/>
        </p:nvSpPr>
        <p:spPr bwMode="auto">
          <a:xfrm>
            <a:off x="8601075" y="6600825"/>
            <a:ext cx="255588" cy="171450"/>
          </a:xfrm>
          <a:prstGeom prst="rightArrow">
            <a:avLst>
              <a:gd name="adj1" fmla="val 50000"/>
              <a:gd name="adj2" fmla="val 37269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Text Box 47"/>
          <p:cNvSpPr txBox="1">
            <a:spLocks noChangeArrowheads="1"/>
          </p:cNvSpPr>
          <p:nvPr/>
        </p:nvSpPr>
        <p:spPr bwMode="auto">
          <a:xfrm>
            <a:off x="4572000" y="2654527"/>
            <a:ext cx="4251325" cy="16319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2000" b="1" dirty="0" smtClean="0">
                <a:cs typeface="+mn-cs"/>
              </a:rPr>
              <a:t>Acceptable Use Policy</a:t>
            </a:r>
            <a:endParaRPr lang="en-GB" sz="2000" dirty="0" smtClean="0">
              <a:cs typeface="+mn-cs"/>
            </a:endParaRPr>
          </a:p>
          <a:p>
            <a:pPr>
              <a:defRPr/>
            </a:pPr>
            <a:r>
              <a:rPr lang="en-GB" sz="2000" dirty="0" smtClean="0">
                <a:cs typeface="+mn-cs"/>
              </a:rPr>
              <a:t>Recording this talk, taking photos, discussing the content using Twitter, blogs, etc. is permitted providing distractions to others is minimised.</a:t>
            </a:r>
          </a:p>
        </p:txBody>
      </p:sp>
      <p:sp>
        <p:nvSpPr>
          <p:cNvPr id="3083" name="Rectangle 55">
            <a:hlinkClick r:id="rId7"/>
          </p:cNvPr>
          <p:cNvSpPr>
            <a:spLocks noChangeArrowheads="1"/>
          </p:cNvSpPr>
          <p:nvPr/>
        </p:nvSpPr>
        <p:spPr bwMode="auto">
          <a:xfrm>
            <a:off x="3817938" y="0"/>
            <a:ext cx="5326062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800" dirty="0">
                <a:ea typeface="ＭＳ Ｐゴシック" charset="0"/>
                <a:cs typeface="+mn-cs"/>
              </a:rPr>
              <a:t>http://iwmw.ukoln.ac.uk/iwmw2013/talks/welcome/</a:t>
            </a:r>
          </a:p>
        </p:txBody>
      </p:sp>
      <p:sp>
        <p:nvSpPr>
          <p:cNvPr id="3084" name="Text Box 35"/>
          <p:cNvSpPr txBox="1">
            <a:spLocks noChangeArrowheads="1"/>
          </p:cNvSpPr>
          <p:nvPr/>
        </p:nvSpPr>
        <p:spPr bwMode="auto">
          <a:xfrm>
            <a:off x="5267325" y="4773613"/>
            <a:ext cx="3721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5000"/>
              </a:spcBef>
            </a:pPr>
            <a:r>
              <a:rPr lang="en-US" sz="2000" b="1"/>
              <a:t>Twitter:</a:t>
            </a:r>
          </a:p>
          <a:p>
            <a:pPr eaLnBrk="1" hangingPunct="1"/>
            <a:r>
              <a:rPr lang="en-US" sz="2000"/>
              <a:t>http://twitter.com/briankelly/</a:t>
            </a:r>
          </a:p>
        </p:txBody>
      </p:sp>
      <p:sp>
        <p:nvSpPr>
          <p:cNvPr id="3085" name="Text Box 34"/>
          <p:cNvSpPr txBox="1">
            <a:spLocks noChangeArrowheads="1"/>
          </p:cNvSpPr>
          <p:nvPr/>
        </p:nvSpPr>
        <p:spPr bwMode="auto">
          <a:xfrm>
            <a:off x="1077913" y="3850422"/>
            <a:ext cx="42672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b="1" dirty="0"/>
              <a:t>Email:</a:t>
            </a:r>
          </a:p>
          <a:p>
            <a:pPr eaLnBrk="1" hangingPunct="1"/>
            <a:r>
              <a:rPr lang="en-US" sz="2000" dirty="0" smtClean="0"/>
              <a:t>b.kelly@ukoln.ac.uk /</a:t>
            </a:r>
            <a:br>
              <a:rPr lang="en-US" sz="2000" dirty="0" smtClean="0"/>
            </a:br>
            <a:r>
              <a:rPr lang="en-US" sz="2000" dirty="0" smtClean="0"/>
              <a:t>ukwebfocus@gmail.com</a:t>
            </a:r>
            <a:endParaRPr lang="en-US" sz="2000" dirty="0"/>
          </a:p>
          <a:p>
            <a:pPr eaLnBrk="1" hangingPunct="1"/>
            <a:r>
              <a:rPr lang="en-US" sz="2000" b="1" dirty="0"/>
              <a:t>Blog:</a:t>
            </a:r>
          </a:p>
          <a:p>
            <a:pPr eaLnBrk="1" hangingPunct="1"/>
            <a:r>
              <a:rPr lang="en-US" sz="2000" dirty="0"/>
              <a:t>http://ukwebfocus.wordpress.com/</a:t>
            </a:r>
          </a:p>
        </p:txBody>
      </p:sp>
      <p:sp>
        <p:nvSpPr>
          <p:cNvPr id="3086" name="TextBox 16"/>
          <p:cNvSpPr txBox="1">
            <a:spLocks noChangeArrowheads="1"/>
          </p:cNvSpPr>
          <p:nvPr/>
        </p:nvSpPr>
        <p:spPr bwMode="auto">
          <a:xfrm>
            <a:off x="0" y="0"/>
            <a:ext cx="1357313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1600" b="1"/>
              <a:t>Twitter:</a:t>
            </a:r>
          </a:p>
          <a:p>
            <a:pPr algn="ctr" eaLnBrk="1" hangingPunct="1"/>
            <a:r>
              <a:rPr lang="en-GB" sz="1600"/>
              <a:t>#iwmw13</a:t>
            </a:r>
          </a:p>
          <a:p>
            <a:pPr algn="ctr" eaLnBrk="1" hangingPunct="1"/>
            <a:r>
              <a:rPr lang="en-GB" sz="1600"/>
              <a:t>#P0</a:t>
            </a:r>
          </a:p>
        </p:txBody>
      </p:sp>
      <p:sp>
        <p:nvSpPr>
          <p:cNvPr id="30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92200" y="830263"/>
            <a:ext cx="7639050" cy="1593850"/>
          </a:xfrm>
        </p:spPr>
        <p:txBody>
          <a:bodyPr/>
          <a:lstStyle/>
          <a:p>
            <a:pPr eaLnBrk="1" hangingPunct="1"/>
            <a:r>
              <a:rPr lang="en-GB" sz="3400" smtClean="0">
                <a:ea typeface="ＭＳ Ｐゴシック" pitchFamily="34" charset="-128"/>
              </a:rPr>
              <a:t>Welcome to the Institutional Web Management Workshop 2013</a:t>
            </a:r>
            <a:br>
              <a:rPr lang="en-GB" sz="3400" smtClean="0">
                <a:ea typeface="ＭＳ Ｐゴシック" pitchFamily="34" charset="-128"/>
              </a:rPr>
            </a:br>
            <a:r>
              <a:rPr lang="ja-JP" altLang="en-GB" sz="3400" smtClean="0">
                <a:ea typeface="ＭＳ Ｐゴシック" pitchFamily="34" charset="-128"/>
              </a:rPr>
              <a:t>“</a:t>
            </a:r>
            <a:r>
              <a:rPr lang="en-GB" altLang="ja-JP" sz="3600" smtClean="0">
                <a:ea typeface="ＭＳ Ｐゴシック" pitchFamily="34" charset="-128"/>
              </a:rPr>
              <a:t>What Next?</a:t>
            </a:r>
            <a:r>
              <a:rPr lang="ja-JP" altLang="en-GB" sz="3400" smtClean="0">
                <a:ea typeface="ＭＳ Ｐゴシック" pitchFamily="34" charset="-128"/>
              </a:rPr>
              <a:t>”</a:t>
            </a:r>
            <a:endParaRPr lang="en-GB" sz="3400" smtClean="0">
              <a:ea typeface="ＭＳ Ｐゴシック" pitchFamily="34" charset="-128"/>
            </a:endParaRPr>
          </a:p>
        </p:txBody>
      </p:sp>
      <p:pic>
        <p:nvPicPr>
          <p:cNvPr id="3088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1476375"/>
            <a:ext cx="8096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8" descr="Creative Commons Licenc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5699125"/>
            <a:ext cx="12112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IWMW History</a:t>
            </a: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F78B262-966B-47CB-8E8D-82631D15E8CF}" type="slidenum">
              <a:rPr lang="en-US" sz="1200" smtClean="0"/>
              <a:pPr eaLnBrk="1" hangingPunct="1"/>
              <a:t>10</a:t>
            </a:fld>
            <a:endParaRPr lang="en-US" sz="1200" smtClean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1131888" y="1676400"/>
          <a:ext cx="7475538" cy="369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1846"/>
                <a:gridCol w="2491846"/>
                <a:gridCol w="2491846"/>
              </a:tblGrid>
              <a:tr h="369888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</a:rPr>
                        <a:t>2000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marT="45603" marB="45603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tx1"/>
                          </a:solidFill>
                        </a:rPr>
                        <a:t>2001</a:t>
                      </a:r>
                    </a:p>
                  </a:txBody>
                  <a:tcPr marL="91448" marR="91448" marT="45603" marB="45603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tx1"/>
                          </a:solidFill>
                        </a:rPr>
                        <a:t>2002</a:t>
                      </a:r>
                    </a:p>
                  </a:txBody>
                  <a:tcPr marL="91448" marR="91448" marT="45603" marB="45603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278" name="TextBox 11"/>
          <p:cNvSpPr txBox="1">
            <a:spLocks noChangeArrowheads="1"/>
          </p:cNvSpPr>
          <p:nvPr/>
        </p:nvSpPr>
        <p:spPr bwMode="auto">
          <a:xfrm>
            <a:off x="1131888" y="1090613"/>
            <a:ext cx="3908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b="1"/>
              <a:t>Growth of the community</a:t>
            </a:r>
          </a:p>
        </p:txBody>
      </p:sp>
      <p:sp>
        <p:nvSpPr>
          <p:cNvPr id="11279" name="TextBox 12"/>
          <p:cNvSpPr txBox="1">
            <a:spLocks noChangeArrowheads="1"/>
          </p:cNvSpPr>
          <p:nvPr/>
        </p:nvSpPr>
        <p:spPr bwMode="auto">
          <a:xfrm>
            <a:off x="158750" y="2365375"/>
            <a:ext cx="3786188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ja-JP" altLang="en-GB"/>
              <a:t>“</a:t>
            </a:r>
            <a:r>
              <a:rPr lang="en-GB" altLang="ja-JP" i="1"/>
              <a:t>A Controversial Proposal</a:t>
            </a:r>
            <a:r>
              <a:rPr lang="ja-JP" altLang="en-GB"/>
              <a:t>”</a:t>
            </a:r>
            <a:endParaRPr lang="en-GB"/>
          </a:p>
        </p:txBody>
      </p:sp>
      <p:sp>
        <p:nvSpPr>
          <p:cNvPr id="11280" name="TextBox 13"/>
          <p:cNvSpPr txBox="1">
            <a:spLocks noChangeArrowheads="1"/>
          </p:cNvSpPr>
          <p:nvPr/>
        </p:nvSpPr>
        <p:spPr bwMode="auto">
          <a:xfrm>
            <a:off x="1173163" y="4021138"/>
            <a:ext cx="8012112" cy="2676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/>
              <a:t>Derek Law, University Librarian &amp; Director of Information Strategy at University of Strathclyde on:</a:t>
            </a:r>
          </a:p>
          <a:p>
            <a:pPr lvl="1" eaLnBrk="1" hangingPunct="1"/>
            <a:r>
              <a:rPr lang="ja-JP" altLang="en-GB"/>
              <a:t>“</a:t>
            </a:r>
            <a:r>
              <a:rPr lang="en-GB" altLang="ja-JP" i="1"/>
              <a:t>Avoiding turf wars, hiding real ownership costs, not scaring the management and letting everyone else think it was their idea</a:t>
            </a:r>
            <a:r>
              <a:rPr lang="ja-JP" altLang="en-GB"/>
              <a:t>”</a:t>
            </a:r>
            <a:endParaRPr lang="en-GB" altLang="ja-JP"/>
          </a:p>
          <a:p>
            <a:pPr eaLnBrk="1" hangingPunct="1"/>
            <a:r>
              <a:rPr lang="en-GB"/>
              <a:t>175 participants</a:t>
            </a:r>
          </a:p>
          <a:p>
            <a:pPr eaLnBrk="1" hangingPunct="1"/>
            <a:r>
              <a:rPr lang="en-GB"/>
              <a:t>18-20 June, finished day before England vs Brazil</a:t>
            </a:r>
          </a:p>
        </p:txBody>
      </p:sp>
      <p:sp>
        <p:nvSpPr>
          <p:cNvPr id="11281" name="TextBox 14"/>
          <p:cNvSpPr txBox="1">
            <a:spLocks noChangeArrowheads="1"/>
          </p:cNvSpPr>
          <p:nvPr/>
        </p:nvSpPr>
        <p:spPr bwMode="auto">
          <a:xfrm>
            <a:off x="1579563" y="3079750"/>
            <a:ext cx="5735637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/>
              <a:t>First live video-streaming of plenary talks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357438" y="2017713"/>
            <a:ext cx="0" cy="3476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4833938" y="2017713"/>
            <a:ext cx="14287" cy="10620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459663" y="2017713"/>
            <a:ext cx="14287" cy="20034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7415213" y="1995488"/>
            <a:ext cx="0" cy="299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IWMW History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C3621A53-D672-4645-AE6F-D4B4F6423091}" type="slidenum">
              <a:rPr lang="en-US" sz="1200" smtClean="0"/>
              <a:pPr eaLnBrk="1" hangingPunct="1"/>
              <a:t>11</a:t>
            </a:fld>
            <a:endParaRPr lang="en-US" sz="1200" smtClean="0"/>
          </a:p>
        </p:txBody>
      </p:sp>
      <p:sp>
        <p:nvSpPr>
          <p:cNvPr id="12293" name="TextBox 11"/>
          <p:cNvSpPr txBox="1">
            <a:spLocks noChangeArrowheads="1"/>
          </p:cNvSpPr>
          <p:nvPr/>
        </p:nvSpPr>
        <p:spPr bwMode="auto">
          <a:xfrm>
            <a:off x="1131888" y="1090613"/>
            <a:ext cx="4329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b="1"/>
              <a:t>The Web Management Years</a:t>
            </a:r>
          </a:p>
        </p:txBody>
      </p:sp>
      <p:sp>
        <p:nvSpPr>
          <p:cNvPr id="12294" name="TextBox 13"/>
          <p:cNvSpPr txBox="1">
            <a:spLocks noChangeArrowheads="1"/>
          </p:cNvSpPr>
          <p:nvPr/>
        </p:nvSpPr>
        <p:spPr bwMode="auto">
          <a:xfrm>
            <a:off x="5065713" y="4862513"/>
            <a:ext cx="4078287" cy="15700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/>
              <a:t>CMS: our shared challenges</a:t>
            </a:r>
          </a:p>
          <a:p>
            <a:pPr eaLnBrk="1" hangingPunct="1"/>
            <a:r>
              <a:rPr lang="en-GB"/>
              <a:t>There Is No Silver Bullet</a:t>
            </a:r>
          </a:p>
          <a:p>
            <a:pPr eaLnBrk="1" hangingPunct="1"/>
            <a:r>
              <a:rPr lang="en-GB"/>
              <a:t>The CMS Panel</a:t>
            </a:r>
          </a:p>
          <a:p>
            <a:pPr eaLnBrk="1" hangingPunct="1"/>
            <a:r>
              <a:rPr lang="en-GB" i="1"/>
              <a:t>WiFi / London Bombing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386013" y="2017713"/>
            <a:ext cx="0" cy="3476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787900" y="1974850"/>
            <a:ext cx="0" cy="18478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7" name="TextBox 12"/>
          <p:cNvSpPr txBox="1">
            <a:spLocks noChangeArrowheads="1"/>
          </p:cNvSpPr>
          <p:nvPr/>
        </p:nvSpPr>
        <p:spPr bwMode="auto">
          <a:xfrm>
            <a:off x="1131888" y="2365375"/>
            <a:ext cx="3482975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/>
              <a:t>Professor Melville, VC, University of Kent on </a:t>
            </a:r>
            <a:r>
              <a:rPr lang="ja-JP" altLang="en-GB"/>
              <a:t>“</a:t>
            </a:r>
            <a:r>
              <a:rPr lang="en-GB" altLang="ja-JP" i="1"/>
              <a:t>exciting opportunities</a:t>
            </a:r>
            <a:r>
              <a:rPr lang="ja-JP" altLang="en-GB"/>
              <a:t>”</a:t>
            </a:r>
            <a:endParaRPr lang="en-GB"/>
          </a:p>
        </p:txBody>
      </p:sp>
      <p:sp>
        <p:nvSpPr>
          <p:cNvPr id="12298" name="TextBox 14"/>
          <p:cNvSpPr txBox="1">
            <a:spLocks noChangeArrowheads="1"/>
          </p:cNvSpPr>
          <p:nvPr/>
        </p:nvSpPr>
        <p:spPr bwMode="auto">
          <a:xfrm>
            <a:off x="1362075" y="3822700"/>
            <a:ext cx="5908675" cy="830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b="1"/>
              <a:t>Transforming the Organisation</a:t>
            </a:r>
            <a:r>
              <a:rPr lang="en-GB"/>
              <a:t>: talks on Web strategies,  e-business, intranets, ….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1131888" y="1676400"/>
          <a:ext cx="7504113" cy="369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371"/>
                <a:gridCol w="2501371"/>
                <a:gridCol w="2501371"/>
              </a:tblGrid>
              <a:tr h="369888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</a:rPr>
                        <a:t>2003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603" marB="45603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tx1"/>
                          </a:solidFill>
                        </a:rPr>
                        <a:t>2004</a:t>
                      </a:r>
                    </a:p>
                  </a:txBody>
                  <a:tcPr marL="91443" marR="91443" marT="45603" marB="45603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tx1"/>
                          </a:solidFill>
                        </a:rPr>
                        <a:t>2005</a:t>
                      </a:r>
                    </a:p>
                  </a:txBody>
                  <a:tcPr marL="91443" marR="91443" marT="45603" marB="45603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IWMW History</a:t>
            </a: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F2B119F-E92E-4E5A-8215-880C3EB838A6}" type="slidenum">
              <a:rPr lang="en-US" sz="1200" smtClean="0"/>
              <a:pPr eaLnBrk="1" hangingPunct="1"/>
              <a:t>12</a:t>
            </a:fld>
            <a:endParaRPr lang="en-US" sz="1200" smtClean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1131888" y="1676400"/>
          <a:ext cx="7693026" cy="369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4342"/>
                <a:gridCol w="2564342"/>
                <a:gridCol w="2564342"/>
              </a:tblGrid>
              <a:tr h="369888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</a:rPr>
                        <a:t>2006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603" marB="45603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</a:p>
                  </a:txBody>
                  <a:tcPr marL="91445" marR="91445" marT="45603" marB="45603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tx1"/>
                          </a:solidFill>
                        </a:rPr>
                        <a:t>2008</a:t>
                      </a:r>
                    </a:p>
                  </a:txBody>
                  <a:tcPr marL="91445" marR="91445" marT="45603" marB="45603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326" name="TextBox 11"/>
          <p:cNvSpPr txBox="1">
            <a:spLocks noChangeArrowheads="1"/>
          </p:cNvSpPr>
          <p:nvPr/>
        </p:nvSpPr>
        <p:spPr bwMode="auto">
          <a:xfrm>
            <a:off x="1131888" y="1090613"/>
            <a:ext cx="28749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b="1"/>
              <a:t>The Web 2.0 Years</a:t>
            </a:r>
          </a:p>
        </p:txBody>
      </p:sp>
      <p:sp>
        <p:nvSpPr>
          <p:cNvPr id="13327" name="TextBox 14"/>
          <p:cNvSpPr txBox="1">
            <a:spLocks noChangeArrowheads="1"/>
          </p:cNvSpPr>
          <p:nvPr/>
        </p:nvSpPr>
        <p:spPr bwMode="auto">
          <a:xfrm>
            <a:off x="2563813" y="3740150"/>
            <a:ext cx="5003800" cy="830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b="1"/>
              <a:t>Let the Students do the Talking...</a:t>
            </a:r>
          </a:p>
          <a:p>
            <a:pPr eaLnBrk="1" hangingPunct="1"/>
            <a:r>
              <a:rPr lang="en-GB" b="1"/>
              <a:t>Can Your Web Site Be Your API?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371725" y="2009775"/>
            <a:ext cx="0" cy="349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919663" y="2009775"/>
            <a:ext cx="0" cy="17303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683500" y="2009775"/>
            <a:ext cx="0" cy="31003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31" name="TextBox 12"/>
          <p:cNvSpPr txBox="1">
            <a:spLocks noChangeArrowheads="1"/>
          </p:cNvSpPr>
          <p:nvPr/>
        </p:nvSpPr>
        <p:spPr bwMode="auto">
          <a:xfrm>
            <a:off x="158750" y="2365375"/>
            <a:ext cx="7408863" cy="831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b="1"/>
              <a:t>Developing a Web 2.0 Strategy</a:t>
            </a:r>
          </a:p>
          <a:p>
            <a:pPr eaLnBrk="1" hangingPunct="1"/>
            <a:r>
              <a:rPr lang="en-GB" b="1"/>
              <a:t>What Does Openness Mean to the Web Manager?</a:t>
            </a:r>
            <a:endParaRPr lang="en-GB"/>
          </a:p>
        </p:txBody>
      </p:sp>
      <p:sp>
        <p:nvSpPr>
          <p:cNvPr id="13332" name="TextBox 13"/>
          <p:cNvSpPr txBox="1">
            <a:spLocks noChangeArrowheads="1"/>
          </p:cNvSpPr>
          <p:nvPr/>
        </p:nvSpPr>
        <p:spPr bwMode="auto">
          <a:xfrm>
            <a:off x="4919663" y="4864100"/>
            <a:ext cx="4265612" cy="15684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b="1"/>
              <a:t>Science in the YouTube Age</a:t>
            </a:r>
          </a:p>
          <a:p>
            <a:pPr eaLnBrk="1" hangingPunct="1"/>
            <a:r>
              <a:rPr lang="en-GB" b="1"/>
              <a:t>Unleashing the Tribe</a:t>
            </a:r>
          </a:p>
          <a:p>
            <a:pPr eaLnBrk="1" hangingPunct="1"/>
            <a:r>
              <a:rPr lang="en-GB" i="1"/>
              <a:t>150+ people watched live video stream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7408863" y="2017713"/>
            <a:ext cx="15875" cy="3270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876800" y="1843088"/>
            <a:ext cx="14288" cy="13096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endCxn id="14354" idx="0"/>
          </p:cNvCxnSpPr>
          <p:nvPr/>
        </p:nvCxnSpPr>
        <p:spPr>
          <a:xfrm flipH="1">
            <a:off x="2205038" y="1843088"/>
            <a:ext cx="138112" cy="349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IWMW History</a:t>
            </a:r>
          </a:p>
        </p:txBody>
      </p:sp>
      <p:sp>
        <p:nvSpPr>
          <p:cNvPr id="143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990569FC-A115-4395-A41A-3D381F4248AB}" type="slidenum">
              <a:rPr lang="en-US" sz="1200" smtClean="0"/>
              <a:pPr eaLnBrk="1" hangingPunct="1"/>
              <a:t>13</a:t>
            </a:fld>
            <a:endParaRPr lang="en-US" sz="1200" smtClean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1131888" y="1676400"/>
          <a:ext cx="7605711" cy="369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5237"/>
                <a:gridCol w="2535237"/>
                <a:gridCol w="2535237"/>
              </a:tblGrid>
              <a:tr h="369888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603" marB="45603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</a:p>
                  </a:txBody>
                  <a:tcPr marL="91443" marR="91443" marT="45603" marB="45603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</a:p>
                  </a:txBody>
                  <a:tcPr marL="91443" marR="91443" marT="45603" marB="45603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353" name="TextBox 11"/>
          <p:cNvSpPr txBox="1">
            <a:spLocks noChangeArrowheads="1"/>
          </p:cNvSpPr>
          <p:nvPr/>
        </p:nvSpPr>
        <p:spPr bwMode="auto">
          <a:xfrm>
            <a:off x="1131888" y="1090613"/>
            <a:ext cx="3241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b="1"/>
              <a:t>The Economic Cloud</a:t>
            </a:r>
          </a:p>
        </p:txBody>
      </p:sp>
      <p:sp>
        <p:nvSpPr>
          <p:cNvPr id="14354" name="TextBox 12"/>
          <p:cNvSpPr txBox="1">
            <a:spLocks noChangeArrowheads="1"/>
          </p:cNvSpPr>
          <p:nvPr/>
        </p:nvSpPr>
        <p:spPr bwMode="auto">
          <a:xfrm>
            <a:off x="158750" y="2192338"/>
            <a:ext cx="4094163" cy="830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/>
              <a:t>Launch of iwmw.ukoln.ac.uk</a:t>
            </a:r>
          </a:p>
          <a:p>
            <a:pPr eaLnBrk="1" hangingPunct="1"/>
            <a:r>
              <a:rPr lang="en-GB" b="1"/>
              <a:t>Headlights on Dark Roads</a:t>
            </a:r>
            <a:endParaRPr lang="en-GB"/>
          </a:p>
        </p:txBody>
      </p:sp>
      <p:sp>
        <p:nvSpPr>
          <p:cNvPr id="14355" name="TextBox 13"/>
          <p:cNvSpPr txBox="1">
            <a:spLocks noChangeArrowheads="1"/>
          </p:cNvSpPr>
          <p:nvPr/>
        </p:nvSpPr>
        <p:spPr bwMode="auto">
          <a:xfrm>
            <a:off x="2562225" y="5287963"/>
            <a:ext cx="6437313" cy="15700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23888" indent="-254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ja-JP" altLang="en-GB"/>
              <a:t>“</a:t>
            </a:r>
            <a:r>
              <a:rPr lang="en-GB" altLang="ja-JP" b="1"/>
              <a:t>Responding to Change</a:t>
            </a:r>
            <a:r>
              <a:rPr lang="ja-JP" altLang="en-GB"/>
              <a:t>”</a:t>
            </a:r>
            <a:r>
              <a:rPr lang="en-GB" altLang="ja-JP"/>
              <a:t>: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/>
              <a:t>Marketing and Other Dirty Words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/>
              <a:t>Using activity data to support your users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/>
              <a:t>Embedding Web 2.0</a:t>
            </a:r>
          </a:p>
        </p:txBody>
      </p:sp>
      <p:sp>
        <p:nvSpPr>
          <p:cNvPr id="14356" name="TextBox 14"/>
          <p:cNvSpPr txBox="1">
            <a:spLocks noChangeArrowheads="1"/>
          </p:cNvSpPr>
          <p:nvPr/>
        </p:nvSpPr>
        <p:spPr bwMode="auto">
          <a:xfrm>
            <a:off x="1828800" y="3152775"/>
            <a:ext cx="6951663" cy="19383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449263" indent="-254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ja-JP" altLang="en-GB"/>
              <a:t>“</a:t>
            </a:r>
            <a:r>
              <a:rPr lang="en-GB" altLang="ja-JP" b="1"/>
              <a:t>The Web In Turbulent Times</a:t>
            </a:r>
            <a:r>
              <a:rPr lang="ja-JP" altLang="en-GB"/>
              <a:t>”</a:t>
            </a:r>
            <a:r>
              <a:rPr lang="en-GB" altLang="ja-JP"/>
              <a:t>:</a:t>
            </a:r>
          </a:p>
          <a:p>
            <a:pPr lvl="1" eaLnBrk="1" hangingPunct="1">
              <a:buFont typeface="Arial" charset="0"/>
              <a:buChar char="•"/>
            </a:pPr>
            <a:r>
              <a:rPr lang="ja-JP" altLang="en-GB"/>
              <a:t>‘</a:t>
            </a:r>
            <a:r>
              <a:rPr lang="en-GB" altLang="ja-JP"/>
              <a:t>So what do you do exactly?</a:t>
            </a:r>
            <a:r>
              <a:rPr lang="ja-JP" altLang="en-GB"/>
              <a:t>’</a:t>
            </a:r>
            <a:r>
              <a:rPr lang="en-GB" altLang="ja-JP"/>
              <a:t> In challenging times justifying the roles of the web teams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/>
              <a:t>No money? No matter - Improve your website with next to no cash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7408863" y="2017713"/>
            <a:ext cx="15875" cy="35988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876800" y="1843088"/>
            <a:ext cx="14288" cy="1809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endCxn id="15378" idx="0"/>
          </p:cNvCxnSpPr>
          <p:nvPr/>
        </p:nvCxnSpPr>
        <p:spPr>
          <a:xfrm>
            <a:off x="2411413" y="1917700"/>
            <a:ext cx="53975" cy="349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5" name="Title 1"/>
          <p:cNvSpPr>
            <a:spLocks noGrp="1"/>
          </p:cNvSpPr>
          <p:nvPr>
            <p:ph type="title"/>
          </p:nvPr>
        </p:nvSpPr>
        <p:spPr>
          <a:xfrm>
            <a:off x="1187450" y="260350"/>
            <a:ext cx="7956550" cy="668338"/>
          </a:xfrm>
        </p:spPr>
        <p:txBody>
          <a:bodyPr/>
          <a:lstStyle/>
          <a:p>
            <a:r>
              <a:rPr lang="en-GB" sz="4000" smtClean="0">
                <a:ea typeface="ＭＳ Ｐゴシック" pitchFamily="34" charset="-128"/>
              </a:rPr>
              <a:t>Yesterday, Today &amp; Tomorrow</a:t>
            </a:r>
          </a:p>
        </p:txBody>
      </p:sp>
      <p:sp>
        <p:nvSpPr>
          <p:cNvPr id="153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A725BD5F-4D5B-49F8-B05A-BA77DFB98DCC}" type="slidenum">
              <a:rPr lang="en-US" sz="1200" smtClean="0"/>
              <a:pPr eaLnBrk="1" hangingPunct="1"/>
              <a:t>14</a:t>
            </a:fld>
            <a:endParaRPr lang="en-US" sz="1200" smtClean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1131888" y="1676400"/>
          <a:ext cx="7605711" cy="369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5237"/>
                <a:gridCol w="2535237"/>
                <a:gridCol w="2535237"/>
              </a:tblGrid>
              <a:tr h="369888">
                <a:tc>
                  <a:txBody>
                    <a:bodyPr/>
                    <a:lstStyle/>
                    <a:p>
                      <a:pPr algn="r"/>
                      <a:r>
                        <a:rPr lang="en-GB" sz="1800" b="1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603" marB="45603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</a:p>
                  </a:txBody>
                  <a:tcPr marL="91443" marR="91443" marT="45603" marB="45603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</a:p>
                  </a:txBody>
                  <a:tcPr marL="91443" marR="91443" marT="45603" marB="45603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377" name="TextBox 11"/>
          <p:cNvSpPr txBox="1">
            <a:spLocks noChangeArrowheads="1"/>
          </p:cNvSpPr>
          <p:nvPr/>
        </p:nvSpPr>
        <p:spPr bwMode="auto">
          <a:xfrm>
            <a:off x="1131888" y="1090613"/>
            <a:ext cx="4778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b="1"/>
              <a:t>The Economic Cloud continues</a:t>
            </a:r>
          </a:p>
        </p:txBody>
      </p:sp>
      <p:sp>
        <p:nvSpPr>
          <p:cNvPr id="15378" name="TextBox 12"/>
          <p:cNvSpPr txBox="1">
            <a:spLocks noChangeArrowheads="1"/>
          </p:cNvSpPr>
          <p:nvPr/>
        </p:nvSpPr>
        <p:spPr bwMode="auto">
          <a:xfrm>
            <a:off x="227013" y="2266950"/>
            <a:ext cx="4475162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b="1"/>
              <a:t>“Embedding Innovation”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altLang="ja-JP"/>
              <a:t>Open data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altLang="ja-JP"/>
              <a:t>Move towards diversification</a:t>
            </a:r>
          </a:p>
        </p:txBody>
      </p:sp>
      <p:sp>
        <p:nvSpPr>
          <p:cNvPr id="15379" name="TextBox 13"/>
          <p:cNvSpPr txBox="1">
            <a:spLocks noChangeArrowheads="1"/>
          </p:cNvSpPr>
          <p:nvPr/>
        </p:nvSpPr>
        <p:spPr bwMode="auto">
          <a:xfrm>
            <a:off x="6429375" y="5486400"/>
            <a:ext cx="2570163" cy="830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GB"/>
          </a:p>
          <a:p>
            <a:pPr eaLnBrk="1" hangingPunct="1"/>
            <a:endParaRPr lang="en-GB"/>
          </a:p>
        </p:txBody>
      </p:sp>
      <p:sp>
        <p:nvSpPr>
          <p:cNvPr id="15380" name="TextBox 14"/>
          <p:cNvSpPr txBox="1">
            <a:spLocks noChangeArrowheads="1"/>
          </p:cNvSpPr>
          <p:nvPr/>
        </p:nvSpPr>
        <p:spPr bwMode="auto">
          <a:xfrm>
            <a:off x="1930400" y="3652838"/>
            <a:ext cx="6951663" cy="15700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449263" indent="-2540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ja-JP" altLang="en-GB"/>
              <a:t>“</a:t>
            </a:r>
            <a:r>
              <a:rPr lang="en-GB" altLang="ja-JP" b="1"/>
              <a:t>What Next?</a:t>
            </a:r>
            <a:r>
              <a:rPr lang="ja-JP" altLang="en-GB"/>
              <a:t>”</a:t>
            </a:r>
            <a:endParaRPr lang="en-GB" altLang="ja-JP"/>
          </a:p>
          <a:p>
            <a:pPr lvl="1" eaLnBrk="1" hangingPunct="1">
              <a:buFont typeface="Arial" charset="0"/>
              <a:buChar char="•"/>
            </a:pPr>
            <a:r>
              <a:rPr lang="en-US" altLang="ja-JP"/>
              <a:t>Future for Web management?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/>
              <a:t>Future for community?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/>
              <a:t>Future of IWMW?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Who Provides IWMW?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CEC34DF-80A4-43E5-A117-D7CDE8166E46}" type="slidenum">
              <a:rPr lang="en-US" sz="1200" smtClean="0"/>
              <a:pPr eaLnBrk="1" hangingPunct="1"/>
              <a:t>15</a:t>
            </a:fld>
            <a:endParaRPr lang="en-US" sz="1200" smtClean="0"/>
          </a:p>
        </p:txBody>
      </p:sp>
      <p:pic>
        <p:nvPicPr>
          <p:cNvPr id="16388" name="Picture 6" descr="Marieke Guy (IWMW Chair) and Brian Kelly (Web Focus) take questions at IWMW 2009. Photo courtesy of Ben Steeples, University of Essex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6" t="8527"/>
          <a:stretch>
            <a:fillRect/>
          </a:stretch>
        </p:blipFill>
        <p:spPr bwMode="auto">
          <a:xfrm>
            <a:off x="0" y="1065213"/>
            <a:ext cx="6734175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3429" y="1065213"/>
            <a:ext cx="3120572" cy="5792787"/>
          </a:xfrm>
          <a:solidFill>
            <a:schemeClr val="bg1"/>
          </a:solidFill>
        </p:spPr>
        <p:txBody>
          <a:bodyPr/>
          <a:lstStyle/>
          <a:p>
            <a:pPr marL="0" indent="0">
              <a:defRPr/>
            </a:pPr>
            <a:r>
              <a:rPr lang="en-GB" sz="2400" dirty="0" smtClean="0">
                <a:ea typeface="+mn-ea"/>
              </a:rPr>
              <a:t>IWMW 1997-2013:</a:t>
            </a:r>
          </a:p>
          <a:p>
            <a:pPr marL="363538" lvl="1" indent="-254000">
              <a:defRPr/>
            </a:pPr>
            <a:r>
              <a:rPr lang="en-GB" sz="2400" dirty="0" smtClean="0"/>
              <a:t>Provided by UKOLN</a:t>
            </a:r>
          </a:p>
          <a:p>
            <a:pPr marL="363538" lvl="1" indent="-254000">
              <a:defRPr/>
            </a:pPr>
            <a:r>
              <a:rPr lang="en-GB" sz="2400" dirty="0" smtClean="0"/>
              <a:t>Chaired by Brian Kelly (all) and Marieke Guy (2006-11)</a:t>
            </a:r>
          </a:p>
          <a:p>
            <a:pPr marL="363538" lvl="1" indent="-254000">
              <a:defRPr/>
            </a:pPr>
            <a:r>
              <a:rPr lang="en-GB" sz="2400" dirty="0" smtClean="0"/>
              <a:t>Funded by Jisc, participants and sponsors</a:t>
            </a:r>
          </a:p>
          <a:p>
            <a:pPr marL="363538" lvl="1" indent="-254000">
              <a:defRPr/>
            </a:pPr>
            <a:r>
              <a:rPr lang="en-GB" sz="2400" dirty="0" smtClean="0"/>
              <a:t>Content provided by practitioners &amp; invited guest speakers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Participation From Outside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7888" y="1196975"/>
            <a:ext cx="4252912" cy="5449888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GB" b="1" dirty="0" smtClean="0">
                <a:ea typeface="+mn-ea"/>
              </a:rPr>
              <a:t>Event amplification:</a:t>
            </a:r>
          </a:p>
          <a:p>
            <a:pPr marL="0" indent="0">
              <a:defRPr/>
            </a:pPr>
            <a:r>
              <a:rPr lang="en-GB" dirty="0" smtClean="0">
                <a:ea typeface="+mn-ea"/>
              </a:rPr>
              <a:t>Exploiting:</a:t>
            </a:r>
          </a:p>
          <a:p>
            <a:pPr marL="400050" lvl="1" indent="-225425">
              <a:defRPr/>
            </a:pPr>
            <a:r>
              <a:rPr lang="en-GB" dirty="0" smtClean="0"/>
              <a:t>WiFi networks </a:t>
            </a:r>
          </a:p>
          <a:p>
            <a:pPr marL="400050" lvl="1" indent="-225425">
              <a:defRPr/>
            </a:pPr>
            <a:r>
              <a:rPr lang="en-GB" dirty="0" smtClean="0"/>
              <a:t>Mobile devices</a:t>
            </a:r>
          </a:p>
          <a:p>
            <a:pPr marL="0" indent="0">
              <a:defRPr/>
            </a:pPr>
            <a:r>
              <a:rPr lang="en-GB" dirty="0" smtClean="0">
                <a:ea typeface="+mn-ea"/>
              </a:rPr>
              <a:t>To facilitate:</a:t>
            </a:r>
          </a:p>
          <a:p>
            <a:pPr marL="449263" lvl="1" indent="-187325">
              <a:buFont typeface="Arial" pitchFamily="34" charset="0"/>
              <a:buChar char="•"/>
              <a:defRPr/>
            </a:pPr>
            <a:r>
              <a:rPr lang="en-GB" dirty="0" smtClean="0"/>
              <a:t>Discussions</a:t>
            </a:r>
          </a:p>
          <a:p>
            <a:pPr marL="449263" lvl="1" indent="-187325">
              <a:buFont typeface="Arial" pitchFamily="34" charset="0"/>
              <a:buChar char="•"/>
              <a:defRPr/>
            </a:pPr>
            <a:r>
              <a:rPr lang="en-GB" dirty="0" smtClean="0"/>
              <a:t>Exchange of ideas for participants</a:t>
            </a:r>
          </a:p>
          <a:p>
            <a:pPr marL="449263" lvl="1" indent="-187325">
              <a:buFont typeface="Arial" pitchFamily="34" charset="0"/>
              <a:buChar char="•"/>
              <a:defRPr/>
            </a:pPr>
            <a:r>
              <a:rPr lang="en-GB" dirty="0" smtClean="0"/>
              <a:t>Sustainable community-building</a:t>
            </a:r>
            <a:endParaRPr lang="en-GB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41DF2CEE-B527-405B-B004-D3BBFF06F6CC}" type="slidenum">
              <a:rPr lang="en-US" sz="1200" smtClean="0"/>
              <a:pPr eaLnBrk="1" hangingPunct="1"/>
              <a:t>16</a:t>
            </a:fld>
            <a:endParaRPr lang="en-US" sz="1200" smtClean="0"/>
          </a:p>
        </p:txBody>
      </p:sp>
      <p:pic>
        <p:nvPicPr>
          <p:cNvPr id="17413" name="Picture 2" descr="http://farm7.staticflickr.com/6148/5979796598_c321364d42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960438"/>
            <a:ext cx="4441825" cy="592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5195888" y="5286375"/>
            <a:ext cx="3948112" cy="1546225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/>
            <a:r>
              <a:rPr lang="en-US" sz="2400" smtClean="0">
                <a:ea typeface="ＭＳ Ｐゴシック" pitchFamily="34" charset="-128"/>
              </a:rPr>
              <a:t>Janet McKnight (@J4) keeping up-to-date at #IWMW11 while on maternity leave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AA9DD6C-9F09-4D64-BDEC-C3C7431F0BA7}" type="slidenum">
              <a:rPr lang="en-US" sz="1200" smtClean="0"/>
              <a:pPr eaLnBrk="1" hangingPunct="1"/>
              <a:t>17</a:t>
            </a:fld>
            <a:endParaRPr lang="en-US" sz="1200" smtClean="0"/>
          </a:p>
        </p:txBody>
      </p:sp>
      <p:pic>
        <p:nvPicPr>
          <p:cNvPr id="18437" name="Picture 2" descr="http://farm7.staticflickr.com/6024/5981281356_c42a960e58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95888" cy="692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AutoShape 30">
            <a:hlinkClick r:id="rId4"/>
          </p:cNvPr>
          <p:cNvSpPr>
            <a:spLocks noChangeArrowheads="1"/>
          </p:cNvSpPr>
          <p:nvPr/>
        </p:nvSpPr>
        <p:spPr bwMode="auto">
          <a:xfrm>
            <a:off x="7508875" y="6497638"/>
            <a:ext cx="255588" cy="171450"/>
          </a:xfrm>
          <a:prstGeom prst="rightArrow">
            <a:avLst>
              <a:gd name="adj1" fmla="val 50000"/>
              <a:gd name="adj2" fmla="val 37269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smtClean="0">
              <a:ea typeface="ＭＳ Ｐゴシック" pitchFamily="34" charset="-128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60D3FCBF-E285-4B34-80A0-B875753B110F}" type="slidenum">
              <a:rPr lang="en-US" altLang="en-US" sz="1000" smtClean="0"/>
              <a:pPr eaLnBrk="1" hangingPunct="1"/>
              <a:t>18</a:t>
            </a:fld>
            <a:endParaRPr lang="en-US" altLang="en-US" sz="1000" smtClean="0"/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b="1"/>
          </a:p>
        </p:txBody>
      </p:sp>
      <p:sp>
        <p:nvSpPr>
          <p:cNvPr id="19461" name="Title 1"/>
          <p:cNvSpPr>
            <a:spLocks noGrp="1"/>
          </p:cNvSpPr>
          <p:nvPr>
            <p:ph type="title"/>
          </p:nvPr>
        </p:nvSpPr>
        <p:spPr>
          <a:xfrm>
            <a:off x="581025" y="1708150"/>
            <a:ext cx="8388350" cy="4141788"/>
          </a:xfrm>
        </p:spPr>
        <p:txBody>
          <a:bodyPr/>
          <a:lstStyle/>
          <a:p>
            <a:pPr marL="363538">
              <a:spcBef>
                <a:spcPts val="1200"/>
              </a:spcBef>
            </a:pPr>
            <a:r>
              <a:rPr lang="en-GB" cap="none" smtClean="0">
                <a:solidFill>
                  <a:schemeClr val="bg1"/>
                </a:solidFill>
                <a:ea typeface="ＭＳ Ｐゴシック" pitchFamily="34" charset="-128"/>
              </a:rPr>
              <a:t>IWMW is …</a:t>
            </a:r>
            <a:br>
              <a:rPr lang="en-GB" cap="none" smtClean="0">
                <a:solidFill>
                  <a:schemeClr val="bg1"/>
                </a:solidFill>
                <a:ea typeface="ＭＳ Ｐゴシック" pitchFamily="34" charset="-128"/>
              </a:rPr>
            </a:br>
            <a:r>
              <a:rPr lang="en-GB" cap="none" smtClean="0">
                <a:solidFill>
                  <a:schemeClr val="bg1"/>
                </a:solidFill>
                <a:ea typeface="ＭＳ Ｐゴシック" pitchFamily="34" charset="-128"/>
              </a:rPr>
              <a:t/>
            </a:r>
            <a:br>
              <a:rPr lang="en-GB" cap="none" smtClean="0">
                <a:solidFill>
                  <a:schemeClr val="bg1"/>
                </a:solidFill>
                <a:ea typeface="ＭＳ Ｐゴシック" pitchFamily="34" charset="-128"/>
              </a:rPr>
            </a:br>
            <a:r>
              <a:rPr lang="en-GB" cap="none" smtClean="0">
                <a:solidFill>
                  <a:schemeClr val="bg1"/>
                </a:solidFill>
                <a:ea typeface="ＭＳ Ｐゴシック" pitchFamily="34" charset="-128"/>
              </a:rPr>
              <a:t>A shared service which enables the UK higher education sector to benefit from learning from shared experiences </a:t>
            </a: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928688" y="333375"/>
            <a:ext cx="59086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6000" b="1">
                <a:solidFill>
                  <a:schemeClr val="bg1"/>
                </a:solidFill>
              </a:rPr>
              <a:t>What is IWMW?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Opportunities &amp; Benefits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Martin Hamilton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02EDEF-85D6-4204-8499-D488BAB1D1C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0" r="-1"/>
          <a:stretch/>
        </p:blipFill>
        <p:spPr>
          <a:xfrm>
            <a:off x="304800" y="1056703"/>
            <a:ext cx="7412772" cy="486795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Oval 5"/>
          <p:cNvSpPr/>
          <p:nvPr/>
        </p:nvSpPr>
        <p:spPr>
          <a:xfrm>
            <a:off x="0" y="4717144"/>
            <a:ext cx="8157029" cy="15965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utoShape 30">
            <a:hlinkClick r:id="rId4"/>
          </p:cNvPr>
          <p:cNvSpPr>
            <a:spLocks noChangeArrowheads="1"/>
          </p:cNvSpPr>
          <p:nvPr/>
        </p:nvSpPr>
        <p:spPr bwMode="auto">
          <a:xfrm>
            <a:off x="8321675" y="5429704"/>
            <a:ext cx="255588" cy="171450"/>
          </a:xfrm>
          <a:prstGeom prst="rightArrow">
            <a:avLst>
              <a:gd name="adj1" fmla="val 50000"/>
              <a:gd name="adj2" fmla="val 37269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1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Official Opening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GB" dirty="0" smtClean="0"/>
              <a:t>IWMW 2013 will be opened by the Mayor of  Bath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02EDEF-85D6-4204-8499-D488BAB1D1C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1205"/>
          <a:stretch/>
        </p:blipFill>
        <p:spPr>
          <a:xfrm>
            <a:off x="0" y="1039463"/>
            <a:ext cx="9144000" cy="581853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744924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Opportunities &amp; Benefits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450" y="1196976"/>
            <a:ext cx="5300436" cy="3621768"/>
          </a:xfrm>
        </p:spPr>
        <p:txBody>
          <a:bodyPr/>
          <a:lstStyle/>
          <a:p>
            <a:r>
              <a:rPr lang="en-GB" sz="2400" dirty="0" smtClean="0"/>
              <a:t>Richard Prowse: </a:t>
            </a:r>
          </a:p>
          <a:p>
            <a:pPr marL="449263" lvl="1" indent="0">
              <a:buNone/>
            </a:pPr>
            <a:r>
              <a:rPr lang="en-GB" sz="2400" dirty="0"/>
              <a:t>As the importance of Content Strategy continues to grow, Richard Prowse discusses the role of a Content Strategist in Higher Education. He reflects on the challenge of content and opportunities that lay ahead and how a chance meeting in Edinburgh changed everything.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02EDEF-85D6-4204-8499-D488BAB1D1C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913" y="1130189"/>
            <a:ext cx="6382641" cy="4829849"/>
          </a:xfrm>
          <a:prstGeom prst="rect">
            <a:avLst/>
          </a:prstGeom>
        </p:spPr>
      </p:pic>
      <p:sp>
        <p:nvSpPr>
          <p:cNvPr id="6" name="AutoShape 30">
            <a:hlinkClick r:id="rId4"/>
          </p:cNvPr>
          <p:cNvSpPr>
            <a:spLocks noChangeArrowheads="1"/>
          </p:cNvSpPr>
          <p:nvPr/>
        </p:nvSpPr>
        <p:spPr bwMode="auto">
          <a:xfrm>
            <a:off x="7188880" y="2251076"/>
            <a:ext cx="255588" cy="171450"/>
          </a:xfrm>
          <a:prstGeom prst="rightArrow">
            <a:avLst>
              <a:gd name="adj1" fmla="val 50000"/>
              <a:gd name="adj2" fmla="val 37269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5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Future of IWMW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450" y="1196975"/>
            <a:ext cx="7781925" cy="5661025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Some questions?</a:t>
            </a:r>
          </a:p>
          <a:p>
            <a:pPr lvl="1">
              <a:defRPr/>
            </a:pPr>
            <a:r>
              <a:rPr lang="en-US" sz="2400" dirty="0" smtClean="0"/>
              <a:t>Is there still a need?</a:t>
            </a:r>
          </a:p>
          <a:p>
            <a:pPr lvl="1">
              <a:defRPr/>
            </a:pPr>
            <a:r>
              <a:rPr lang="en-US" sz="2400" dirty="0" smtClean="0"/>
              <a:t>Is there a business model?</a:t>
            </a:r>
          </a:p>
          <a:p>
            <a:pPr lvl="1">
              <a:defRPr/>
            </a:pPr>
            <a:r>
              <a:rPr lang="en-US" sz="2400" dirty="0" smtClean="0"/>
              <a:t>Are there opportunities for changes?</a:t>
            </a:r>
          </a:p>
          <a:p>
            <a:pPr marL="57150" indent="0">
              <a:defRPr/>
            </a:pPr>
            <a:r>
              <a:rPr lang="en-US" sz="2400" dirty="0" smtClean="0"/>
              <a:t>Your input:</a:t>
            </a:r>
          </a:p>
          <a:p>
            <a:pPr lvl="1">
              <a:defRPr/>
            </a:pPr>
            <a:r>
              <a:rPr lang="en-US" sz="2400" dirty="0" smtClean="0"/>
              <a:t>Please complete the survey: </a:t>
            </a:r>
            <a:br>
              <a:rPr lang="en-US" sz="2400" dirty="0" smtClean="0"/>
            </a:br>
            <a:r>
              <a:rPr lang="en-US" sz="2400" b="1" dirty="0" smtClean="0"/>
              <a:t>http://bit.ly/iwmw-future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(local &amp; remote participants)</a:t>
            </a:r>
          </a:p>
          <a:p>
            <a:pPr marL="57150" indent="0">
              <a:defRPr/>
            </a:pPr>
            <a:r>
              <a:rPr lang="en-US" sz="2400" dirty="0" smtClean="0"/>
              <a:t>Ideas welcome on:</a:t>
            </a:r>
          </a:p>
          <a:p>
            <a:pPr lvl="1">
              <a:defRPr/>
            </a:pPr>
            <a:r>
              <a:rPr lang="en-US" sz="2400" dirty="0" smtClean="0"/>
              <a:t>Your interest in future events</a:t>
            </a:r>
          </a:p>
          <a:p>
            <a:pPr lvl="1">
              <a:defRPr/>
            </a:pPr>
            <a:r>
              <a:rPr lang="en-US" sz="2400" dirty="0" smtClean="0"/>
              <a:t>The format and structure</a:t>
            </a:r>
          </a:p>
          <a:p>
            <a:pPr lvl="1">
              <a:defRPr/>
            </a:pPr>
            <a:r>
              <a:rPr lang="en-US" sz="2400" dirty="0" smtClean="0"/>
              <a:t>Improvements</a:t>
            </a:r>
          </a:p>
          <a:p>
            <a:pPr lvl="1">
              <a:defRPr/>
            </a:pPr>
            <a:r>
              <a:rPr lang="en-US" sz="2400" dirty="0" smtClean="0"/>
              <a:t>Business models for sustainability</a:t>
            </a:r>
          </a:p>
          <a:p>
            <a:pPr lvl="1">
              <a:defRPr/>
            </a:pPr>
            <a:endParaRPr lang="en-US" sz="2400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A4081F16-2ED9-4CEA-9A73-FE111B19AF23}" type="slidenum">
              <a:rPr lang="en-US" sz="1200" smtClean="0"/>
              <a:pPr eaLnBrk="1" hangingPunct="1"/>
              <a:t>21</a:t>
            </a:fld>
            <a:endParaRPr lang="en-US" sz="1200" smtClean="0"/>
          </a:p>
        </p:txBody>
      </p:sp>
      <p:sp>
        <p:nvSpPr>
          <p:cNvPr id="5" name="Oval Callout 4"/>
          <p:cNvSpPr/>
          <p:nvPr/>
        </p:nvSpPr>
        <p:spPr>
          <a:xfrm>
            <a:off x="6138863" y="4891088"/>
            <a:ext cx="2903537" cy="1247775"/>
          </a:xfrm>
          <a:prstGeom prst="wedgeEllipseCallout">
            <a:avLst>
              <a:gd name="adj1" fmla="val -42049"/>
              <a:gd name="adj2" fmla="val 5103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Or chat to me / email 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open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3" y="0"/>
            <a:ext cx="103060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smtClean="0">
                <a:solidFill>
                  <a:schemeClr val="bg1"/>
                </a:solidFill>
                <a:ea typeface="ＭＳ Ｐゴシック" pitchFamily="34" charset="-128"/>
              </a:rPr>
              <a:t>Over to You!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1509" name="Text Box 4">
            <a:hlinkClick r:id="rId4"/>
          </p:cNvPr>
          <p:cNvSpPr txBox="1">
            <a:spLocks noChangeArrowheads="1"/>
          </p:cNvSpPr>
          <p:nvPr/>
        </p:nvSpPr>
        <p:spPr bwMode="auto">
          <a:xfrm>
            <a:off x="323850" y="6135688"/>
            <a:ext cx="5251450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GB" sz="1400" b="1"/>
              <a:t>http://www.flickr.com/photos/gauri_lama/3039881498/</a:t>
            </a:r>
          </a:p>
        </p:txBody>
      </p:sp>
      <p:pic>
        <p:nvPicPr>
          <p:cNvPr id="215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6562725"/>
            <a:ext cx="838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Thanks to Our Sponsors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265238" y="1176338"/>
            <a:ext cx="4227512" cy="755650"/>
          </a:xfrm>
        </p:spPr>
        <p:txBody>
          <a:bodyPr/>
          <a:lstStyle/>
          <a:p>
            <a:pPr marL="0" indent="0"/>
            <a:r>
              <a:rPr lang="en-GB" b="1" smtClean="0">
                <a:ea typeface="ＭＳ Ｐゴシック" pitchFamily="34" charset="-128"/>
              </a:rPr>
              <a:t>TerminalFour</a:t>
            </a:r>
            <a:r>
              <a:rPr lang="en-GB" smtClean="0">
                <a:ea typeface="ＭＳ Ｐゴシック" pitchFamily="34" charset="-128"/>
              </a:rPr>
              <a:t/>
            </a:r>
            <a:br>
              <a:rPr lang="en-GB" smtClean="0">
                <a:ea typeface="ＭＳ Ｐゴシック" pitchFamily="34" charset="-128"/>
              </a:rPr>
            </a:br>
            <a:endParaRPr lang="en-GB" smtClean="0">
              <a:ea typeface="ＭＳ Ｐゴシック" pitchFamily="34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B0181E3-1D3E-4B9E-BDF5-16FB1AFB4141}" type="slidenum">
              <a:rPr lang="en-US" sz="1200" smtClean="0"/>
              <a:pPr eaLnBrk="1" hangingPunct="1"/>
              <a:t>23</a:t>
            </a:fld>
            <a:endParaRPr lang="en-US" sz="1200" smtClean="0"/>
          </a:p>
        </p:txBody>
      </p:sp>
      <p:pic>
        <p:nvPicPr>
          <p:cNvPr id="22533" name="Picture 2" descr="T4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1127125"/>
            <a:ext cx="112395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4" descr="SiD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13" y="3808413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Content Placeholder 2"/>
          <p:cNvSpPr txBox="1">
            <a:spLocks/>
          </p:cNvSpPr>
          <p:nvPr/>
        </p:nvSpPr>
        <p:spPr bwMode="auto">
          <a:xfrm>
            <a:off x="1265238" y="3840163"/>
            <a:ext cx="4460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8888E2"/>
              </a:buClr>
            </a:pPr>
            <a:r>
              <a:rPr lang="en-GB" sz="2800" b="1"/>
              <a:t>Statistics into Decisions</a:t>
            </a:r>
            <a:r>
              <a:rPr lang="en-GB" sz="2800"/>
              <a:t/>
            </a:r>
            <a:br>
              <a:rPr lang="en-GB" sz="2800"/>
            </a:br>
            <a:endParaRPr lang="en-GB" sz="2800"/>
          </a:p>
        </p:txBody>
      </p:sp>
      <p:sp>
        <p:nvSpPr>
          <p:cNvPr id="6" name="Oval 5"/>
          <p:cNvSpPr/>
          <p:nvPr/>
        </p:nvSpPr>
        <p:spPr>
          <a:xfrm>
            <a:off x="8920163" y="0"/>
            <a:ext cx="223837" cy="18891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2537" name="Picture 14" descr="Siteimprov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13" y="2130425"/>
            <a:ext cx="3249612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8" name="Content Placeholder 2"/>
          <p:cNvSpPr txBox="1">
            <a:spLocks/>
          </p:cNvSpPr>
          <p:nvPr/>
        </p:nvSpPr>
        <p:spPr bwMode="auto">
          <a:xfrm>
            <a:off x="1265238" y="2017713"/>
            <a:ext cx="4257675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8888E2"/>
              </a:buClr>
            </a:pPr>
            <a:r>
              <a:rPr lang="en-GB" sz="2800" b="1"/>
              <a:t>Siteimprove</a:t>
            </a:r>
            <a:r>
              <a:rPr lang="en-GB" sz="2800"/>
              <a:t> </a:t>
            </a:r>
            <a:br>
              <a:rPr lang="en-GB" sz="2800"/>
            </a:br>
            <a:r>
              <a:rPr lang="en-GB" sz="2800"/>
              <a:t/>
            </a:r>
            <a:br>
              <a:rPr lang="en-GB" sz="2800"/>
            </a:br>
            <a:endParaRPr lang="en-GB" sz="2800"/>
          </a:p>
        </p:txBody>
      </p:sp>
      <p:sp>
        <p:nvSpPr>
          <p:cNvPr id="22539" name="AutoShape 30">
            <a:hlinkClick r:id="rId6"/>
          </p:cNvPr>
          <p:cNvSpPr>
            <a:spLocks noChangeArrowheads="1"/>
          </p:cNvSpPr>
          <p:nvPr/>
        </p:nvSpPr>
        <p:spPr bwMode="auto">
          <a:xfrm>
            <a:off x="8720138" y="533400"/>
            <a:ext cx="255587" cy="171450"/>
          </a:xfrm>
          <a:prstGeom prst="rightArrow">
            <a:avLst>
              <a:gd name="adj1" fmla="val 50000"/>
              <a:gd name="adj2" fmla="val 37268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Content Placeholder 2"/>
          <p:cNvSpPr txBox="1">
            <a:spLocks/>
          </p:cNvSpPr>
          <p:nvPr/>
        </p:nvSpPr>
        <p:spPr bwMode="auto">
          <a:xfrm>
            <a:off x="1265238" y="6408738"/>
            <a:ext cx="520700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8888E2"/>
              </a:buClr>
            </a:pPr>
            <a:r>
              <a:rPr lang="en-GB" sz="2800" b="1"/>
              <a:t>Sponsoring consultants</a:t>
            </a:r>
            <a:r>
              <a:rPr lang="en-GB" sz="2800"/>
              <a:t/>
            </a:r>
            <a:br>
              <a:rPr lang="en-GB" sz="2800"/>
            </a:br>
            <a:r>
              <a:rPr lang="en-GB" sz="2800"/>
              <a:t/>
            </a:r>
            <a:br>
              <a:rPr lang="en-GB" sz="2800"/>
            </a:br>
            <a:endParaRPr lang="en-GB" sz="2800"/>
          </a:p>
        </p:txBody>
      </p:sp>
      <p:pic>
        <p:nvPicPr>
          <p:cNvPr id="22541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13" y="3090863"/>
            <a:ext cx="32718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2" name="Content Placeholder 2"/>
          <p:cNvSpPr txBox="1">
            <a:spLocks/>
          </p:cNvSpPr>
          <p:nvPr/>
        </p:nvSpPr>
        <p:spPr bwMode="auto">
          <a:xfrm>
            <a:off x="1265238" y="3090863"/>
            <a:ext cx="38290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8888E2"/>
              </a:buClr>
            </a:pPr>
            <a:r>
              <a:rPr lang="en-GB" sz="2800" b="1"/>
              <a:t>Headscape</a:t>
            </a:r>
            <a:r>
              <a:rPr lang="en-GB" sz="2800"/>
              <a:t/>
            </a:r>
            <a:br>
              <a:rPr lang="en-GB" sz="2800"/>
            </a:br>
            <a:endParaRPr lang="en-GB" sz="2800"/>
          </a:p>
        </p:txBody>
      </p:sp>
      <p:sp>
        <p:nvSpPr>
          <p:cNvPr id="22543" name="Content Placeholder 2"/>
          <p:cNvSpPr txBox="1">
            <a:spLocks/>
          </p:cNvSpPr>
          <p:nvPr/>
        </p:nvSpPr>
        <p:spPr bwMode="auto">
          <a:xfrm>
            <a:off x="1265238" y="5895975"/>
            <a:ext cx="38290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8888E2"/>
              </a:buClr>
            </a:pPr>
            <a:r>
              <a:rPr lang="en-GB" sz="2800" b="1"/>
              <a:t>Squiz</a:t>
            </a:r>
            <a:r>
              <a:rPr lang="en-GB" sz="2800"/>
              <a:t/>
            </a:r>
            <a:br>
              <a:rPr lang="en-GB" sz="2800"/>
            </a:br>
            <a:endParaRPr lang="en-GB" sz="2800"/>
          </a:p>
        </p:txBody>
      </p:sp>
      <p:sp>
        <p:nvSpPr>
          <p:cNvPr id="22544" name="Content Placeholder 2"/>
          <p:cNvSpPr txBox="1">
            <a:spLocks/>
          </p:cNvSpPr>
          <p:nvPr/>
        </p:nvSpPr>
        <p:spPr bwMode="auto">
          <a:xfrm>
            <a:off x="1265238" y="4933950"/>
            <a:ext cx="38290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8888E2"/>
              </a:buClr>
            </a:pPr>
            <a:r>
              <a:rPr lang="en-GB" sz="2800" b="1"/>
              <a:t>Sword</a:t>
            </a:r>
            <a:endParaRPr lang="en-GB" sz="2800"/>
          </a:p>
        </p:txBody>
      </p:sp>
      <p:pic>
        <p:nvPicPr>
          <p:cNvPr id="22545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13" y="4895850"/>
            <a:ext cx="93821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mirac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37713" cy="722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chemeClr val="bg1"/>
                </a:solidFill>
                <a:ea typeface="ＭＳ Ｐゴシック" pitchFamily="34" charset="-128"/>
              </a:rPr>
              <a:t>Let IWMW 2013 Begin!</a:t>
            </a:r>
          </a:p>
        </p:txBody>
      </p:sp>
      <p:sp>
        <p:nvSpPr>
          <p:cNvPr id="23556" name="Text Box 3">
            <a:hlinkClick r:id="rId4"/>
          </p:cNvPr>
          <p:cNvSpPr txBox="1">
            <a:spLocks noChangeArrowheads="1"/>
          </p:cNvSpPr>
          <p:nvPr/>
        </p:nvSpPr>
        <p:spPr bwMode="auto">
          <a:xfrm>
            <a:off x="323850" y="6121400"/>
            <a:ext cx="4616450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GB" sz="1400" b="1"/>
              <a:t>http://www.flickr.com/photos/ssteeples/2697555399/</a:t>
            </a:r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6562725"/>
            <a:ext cx="838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2860675"/>
            <a:ext cx="7632700" cy="668338"/>
          </a:xfrm>
        </p:spPr>
        <p:txBody>
          <a:bodyPr/>
          <a:lstStyle/>
          <a:p>
            <a:r>
              <a:rPr lang="en-GB" sz="4000" smtClean="0">
                <a:solidFill>
                  <a:schemeClr val="bg1"/>
                </a:solidFill>
                <a:ea typeface="ＭＳ Ｐゴシック" pitchFamily="34" charset="-128"/>
              </a:rPr>
              <a:t>This year</a:t>
            </a:r>
            <a:r>
              <a:rPr lang="ja-JP" altLang="en-GB" sz="4000" smtClean="0">
                <a:solidFill>
                  <a:schemeClr val="bg1"/>
                </a:solidFill>
                <a:ea typeface="ＭＳ Ｐゴシック" pitchFamily="34" charset="-128"/>
              </a:rPr>
              <a:t>’</a:t>
            </a:r>
            <a:r>
              <a:rPr lang="en-GB" altLang="ja-JP" sz="4000" smtClean="0">
                <a:solidFill>
                  <a:schemeClr val="bg1"/>
                </a:solidFill>
                <a:ea typeface="ＭＳ Ｐゴシック" pitchFamily="34" charset="-128"/>
              </a:rPr>
              <a:t>s theme ….</a:t>
            </a:r>
            <a:endParaRPr lang="en-GB" sz="400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2860675"/>
            <a:ext cx="7632700" cy="668338"/>
          </a:xfrm>
        </p:spPr>
        <p:txBody>
          <a:bodyPr/>
          <a:lstStyle/>
          <a:p>
            <a:r>
              <a:rPr lang="en-GB" sz="4000" smtClean="0">
                <a:solidFill>
                  <a:schemeClr val="bg1"/>
                </a:solidFill>
                <a:ea typeface="ＭＳ Ｐゴシック" pitchFamily="34" charset="-128"/>
              </a:rPr>
              <a:t>This year</a:t>
            </a:r>
            <a:r>
              <a:rPr lang="ja-JP" altLang="en-GB" sz="4000" smtClean="0">
                <a:solidFill>
                  <a:schemeClr val="bg1"/>
                </a:solidFill>
                <a:ea typeface="ＭＳ Ｐゴシック" pitchFamily="34" charset="-128"/>
              </a:rPr>
              <a:t>’</a:t>
            </a:r>
            <a:r>
              <a:rPr lang="en-GB" altLang="ja-JP" sz="4000" smtClean="0">
                <a:solidFill>
                  <a:schemeClr val="bg1"/>
                </a:solidFill>
                <a:ea typeface="ＭＳ Ｐゴシック" pitchFamily="34" charset="-128"/>
              </a:rPr>
              <a:t>s theme ….</a:t>
            </a:r>
            <a:endParaRPr lang="en-GB" sz="400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124" name="Rectangle 2"/>
          <p:cNvSpPr txBox="1">
            <a:spLocks noChangeArrowheads="1"/>
          </p:cNvSpPr>
          <p:nvPr/>
        </p:nvSpPr>
        <p:spPr bwMode="auto">
          <a:xfrm>
            <a:off x="1050925" y="2820988"/>
            <a:ext cx="763270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GB" sz="4000" b="1">
                <a:solidFill>
                  <a:schemeClr val="bg1"/>
                </a:solidFill>
              </a:rPr>
              <a:t>What Next?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058863" y="260350"/>
            <a:ext cx="7761287" cy="668338"/>
          </a:xfrm>
        </p:spPr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What Next? (Wed-Friday)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4575" y="1196975"/>
            <a:ext cx="7997825" cy="5661025"/>
          </a:xfrm>
        </p:spPr>
        <p:txBody>
          <a:bodyPr/>
          <a:lstStyle/>
          <a:p>
            <a:pPr>
              <a:defRPr/>
            </a:pPr>
            <a:r>
              <a:rPr lang="en-GB" b="1" dirty="0" smtClean="0"/>
              <a:t>Wednesday 26 June</a:t>
            </a:r>
          </a:p>
          <a:p>
            <a:pPr marL="2060575" indent="-2060575">
              <a:defRPr/>
            </a:pPr>
            <a:r>
              <a:rPr lang="en-GB" dirty="0" smtClean="0"/>
              <a:t>11.00-12.30	Opportunities &amp; Openness </a:t>
            </a:r>
          </a:p>
          <a:p>
            <a:pPr marL="2060575" indent="-2060575">
              <a:defRPr/>
            </a:pPr>
            <a:r>
              <a:rPr lang="en-GB" dirty="0" smtClean="0"/>
              <a:t>14.00-15.30	Supporting Key Institutional Drivers</a:t>
            </a:r>
          </a:p>
          <a:p>
            <a:pPr marL="2060575" indent="-2060575">
              <a:defRPr/>
            </a:pPr>
            <a:r>
              <a:rPr lang="en-GB" dirty="0" smtClean="0"/>
              <a:t>16.00-17.30	Parallel sessions</a:t>
            </a:r>
          </a:p>
          <a:p>
            <a:pPr marL="2060575" indent="-2060575">
              <a:defRPr/>
            </a:pPr>
            <a:r>
              <a:rPr lang="en-GB" dirty="0" smtClean="0"/>
              <a:t>19.00-	Conference meal (</a:t>
            </a:r>
            <a:r>
              <a:rPr lang="en-GB" dirty="0" err="1" smtClean="0"/>
              <a:t>Claverton</a:t>
            </a:r>
            <a:r>
              <a:rPr lang="en-GB" dirty="0" smtClean="0"/>
              <a:t> </a:t>
            </a:r>
            <a:r>
              <a:rPr lang="en-GB" dirty="0"/>
              <a:t>r</a:t>
            </a:r>
            <a:r>
              <a:rPr lang="en-GB" dirty="0" smtClean="0"/>
              <a:t>ooms)</a:t>
            </a:r>
          </a:p>
          <a:p>
            <a:pPr>
              <a:defRPr/>
            </a:pPr>
            <a:r>
              <a:rPr lang="en-GB" b="1" dirty="0" smtClean="0"/>
              <a:t>Thursday 29 </a:t>
            </a:r>
            <a:r>
              <a:rPr lang="en-GB" b="1" dirty="0"/>
              <a:t>June</a:t>
            </a:r>
          </a:p>
          <a:p>
            <a:pPr marL="2060575" indent="-2060575">
              <a:defRPr/>
            </a:pPr>
            <a:r>
              <a:rPr lang="en-GB" dirty="0" smtClean="0"/>
              <a:t>09.00-10.30</a:t>
            </a:r>
            <a:r>
              <a:rPr lang="en-GB" dirty="0"/>
              <a:t>	</a:t>
            </a:r>
            <a:r>
              <a:rPr lang="en-GB" dirty="0" smtClean="0"/>
              <a:t>The User Experience </a:t>
            </a:r>
          </a:p>
          <a:p>
            <a:pPr marL="2060575" indent="-2060575">
              <a:defRPr/>
            </a:pPr>
            <a:r>
              <a:rPr lang="en-GB" dirty="0" smtClean="0"/>
              <a:t>11.00-12.30	The Changing Technical Landscape</a:t>
            </a:r>
          </a:p>
          <a:p>
            <a:pPr marL="2060575" indent="-2060575">
              <a:defRPr/>
            </a:pPr>
            <a:r>
              <a:rPr lang="en-GB" dirty="0" smtClean="0"/>
              <a:t>14.00-15.30	The View From Outside</a:t>
            </a:r>
            <a:endParaRPr lang="en-GB" dirty="0"/>
          </a:p>
          <a:p>
            <a:pPr marL="2060575" indent="-2060575">
              <a:defRPr/>
            </a:pPr>
            <a:r>
              <a:rPr lang="en-GB" dirty="0" smtClean="0"/>
              <a:t>16.00-17.30</a:t>
            </a:r>
            <a:r>
              <a:rPr lang="en-GB" dirty="0"/>
              <a:t>	</a:t>
            </a:r>
            <a:r>
              <a:rPr lang="en-GB" dirty="0" smtClean="0"/>
              <a:t>Parallel </a:t>
            </a:r>
            <a:r>
              <a:rPr lang="en-GB" dirty="0"/>
              <a:t>sessions</a:t>
            </a:r>
          </a:p>
          <a:p>
            <a:pPr marL="2060575" indent="-2060575">
              <a:defRPr/>
            </a:pPr>
            <a:r>
              <a:rPr lang="en-GB" dirty="0" smtClean="0"/>
              <a:t>19.00-</a:t>
            </a:r>
            <a:r>
              <a:rPr lang="en-GB" dirty="0"/>
              <a:t>	</a:t>
            </a:r>
            <a:r>
              <a:rPr lang="en-GB" dirty="0" smtClean="0"/>
              <a:t>Reception &amp; DIY meal / drinks</a:t>
            </a:r>
            <a:endParaRPr lang="en-GB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54631738-1EB5-4753-A165-4DD21420F7C6}" type="slidenum">
              <a:rPr lang="en-US" sz="1200" smtClean="0"/>
              <a:pPr eaLnBrk="1" hangingPunct="1"/>
              <a:t>5</a:t>
            </a:fld>
            <a:endParaRPr lang="en-US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030288" y="260350"/>
            <a:ext cx="7789862" cy="668338"/>
          </a:xfrm>
        </p:spPr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What Next? (Wed-Friday)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4575" y="1196975"/>
            <a:ext cx="7997825" cy="5661025"/>
          </a:xfrm>
        </p:spPr>
        <p:txBody>
          <a:bodyPr/>
          <a:lstStyle/>
          <a:p>
            <a:pPr>
              <a:defRPr/>
            </a:pPr>
            <a:r>
              <a:rPr lang="en-GB" b="1" dirty="0" smtClean="0"/>
              <a:t>Friday 28 June</a:t>
            </a:r>
          </a:p>
          <a:p>
            <a:pPr marL="2060575" indent="-2060575">
              <a:defRPr/>
            </a:pPr>
            <a:r>
              <a:rPr lang="en-GB" dirty="0" smtClean="0"/>
              <a:t>09.30-11.00	Institutional Case Studies</a:t>
            </a:r>
          </a:p>
          <a:p>
            <a:pPr marL="2060575" indent="-2060575">
              <a:defRPr/>
            </a:pPr>
            <a:r>
              <a:rPr lang="en-GB" dirty="0" smtClean="0"/>
              <a:t>11.30-13.00	What Does The Future Hold?</a:t>
            </a:r>
          </a:p>
          <a:p>
            <a:pPr marL="2060575" indent="-2060575">
              <a:defRPr/>
            </a:pPr>
            <a:endParaRPr lang="en-GB" sz="1400" dirty="0"/>
          </a:p>
          <a:p>
            <a:pPr marL="2060575" indent="-2060575">
              <a:defRPr/>
            </a:pPr>
            <a:r>
              <a:rPr lang="en-GB" b="1" dirty="0" smtClean="0"/>
              <a:t>Parallel Sessions</a:t>
            </a:r>
          </a:p>
          <a:p>
            <a:pPr marL="2060575" indent="-2060575">
              <a:defRPr/>
            </a:pPr>
            <a:r>
              <a:rPr lang="en-GB" dirty="0" smtClean="0"/>
              <a:t>Attend two of the 20 available</a:t>
            </a:r>
          </a:p>
          <a:p>
            <a:pPr marL="2060575" indent="-2060575">
              <a:defRPr/>
            </a:pPr>
            <a:endParaRPr lang="en-GB" sz="1800" dirty="0"/>
          </a:p>
          <a:p>
            <a:pPr marL="2060575" indent="-2060575">
              <a:defRPr/>
            </a:pPr>
            <a:r>
              <a:rPr lang="en-GB" b="1" dirty="0" smtClean="0"/>
              <a:t>WiFi</a:t>
            </a:r>
            <a:endParaRPr lang="en-GB" b="1" dirty="0"/>
          </a:p>
          <a:p>
            <a:pPr marL="2060575" indent="-2060575">
              <a:defRPr/>
            </a:pPr>
            <a:r>
              <a:rPr lang="en-GB" dirty="0" smtClean="0"/>
              <a:t>Use </a:t>
            </a:r>
            <a:r>
              <a:rPr lang="en-GB" dirty="0" err="1" smtClean="0"/>
              <a:t>Eduroam</a:t>
            </a:r>
            <a:r>
              <a:rPr lang="en-GB" dirty="0" smtClean="0"/>
              <a:t> or ask for username &amp; password</a:t>
            </a:r>
          </a:p>
          <a:p>
            <a:pPr marL="2060575" indent="-2060575">
              <a:defRPr/>
            </a:pPr>
            <a:endParaRPr lang="en-GB" sz="1800" dirty="0" smtClean="0"/>
          </a:p>
          <a:p>
            <a:pPr marL="2060575" indent="-2060575">
              <a:defRPr/>
            </a:pPr>
            <a:r>
              <a:rPr lang="en-GB" b="1" dirty="0" smtClean="0"/>
              <a:t>Event Amplification</a:t>
            </a:r>
          </a:p>
          <a:p>
            <a:pPr marL="2060575" indent="-2060575">
              <a:defRPr/>
            </a:pPr>
            <a:r>
              <a:rPr lang="en-GB" dirty="0" smtClean="0"/>
              <a:t>Join in on #iwmw13  &amp; share your thoughts</a:t>
            </a:r>
            <a:endParaRPr lang="en-GB" dirty="0"/>
          </a:p>
          <a:p>
            <a:pPr marL="2060575" indent="-2060575">
              <a:defRPr/>
            </a:pPr>
            <a:endParaRPr lang="en-GB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0B191EA-357C-4737-B7FC-66324B0B7EA6}" type="slidenum">
              <a:rPr lang="en-US" sz="1200" smtClean="0"/>
              <a:pPr eaLnBrk="1" hangingPunct="1"/>
              <a:t>6</a:t>
            </a:fld>
            <a:endParaRPr lang="en-US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Map of  Bath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Map of Bath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E7E88CD-CEA8-49EA-83A0-3E451F8B2FEF}" type="slidenum">
              <a:rPr lang="en-US" sz="1200" smtClean="0"/>
              <a:pPr eaLnBrk="1" hangingPunct="1"/>
              <a:t>7</a:t>
            </a:fld>
            <a:endParaRPr lang="en-US" sz="1200" smtClean="0"/>
          </a:p>
        </p:txBody>
      </p:sp>
      <p:pic>
        <p:nvPicPr>
          <p:cNvPr id="819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028700"/>
            <a:ext cx="8620125" cy="546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5499100" y="566738"/>
            <a:ext cx="3382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/>
              <a:t>http://bit.ly/iwmw13map</a:t>
            </a:r>
          </a:p>
        </p:txBody>
      </p:sp>
      <p:sp>
        <p:nvSpPr>
          <p:cNvPr id="8199" name="TextBox 7"/>
          <p:cNvSpPr txBox="1">
            <a:spLocks noChangeArrowheads="1"/>
          </p:cNvSpPr>
          <p:nvPr/>
        </p:nvSpPr>
        <p:spPr bwMode="auto">
          <a:xfrm>
            <a:off x="5499100" y="1222375"/>
            <a:ext cx="3382963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812800" indent="-8128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/>
              <a:t>Wed:	Meal on campus</a:t>
            </a:r>
          </a:p>
          <a:p>
            <a:pPr eaLnBrk="1" hangingPunct="1"/>
            <a:r>
              <a:rPr lang="en-GB"/>
              <a:t>Thur:	Roman Baths &amp; DIY dinner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What Next (after Friday!)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450" y="1196975"/>
            <a:ext cx="7956550" cy="5661025"/>
          </a:xfrm>
          <a:solidFill>
            <a:schemeClr val="bg1"/>
          </a:solidFill>
        </p:spPr>
        <p:txBody>
          <a:bodyPr/>
          <a:lstStyle/>
          <a:p>
            <a:r>
              <a:rPr lang="en-GB" sz="2700" smtClean="0">
                <a:ea typeface="ＭＳ Ｐゴシック" pitchFamily="34" charset="-128"/>
              </a:rPr>
              <a:t>The </a:t>
            </a:r>
            <a:r>
              <a:rPr lang="en-GB" sz="2700" b="1" smtClean="0">
                <a:ea typeface="ＭＳ Ｐゴシック" pitchFamily="34" charset="-128"/>
              </a:rPr>
              <a:t>continued financial challenges</a:t>
            </a:r>
            <a:r>
              <a:rPr lang="en-GB" sz="2700" smtClean="0">
                <a:ea typeface="ＭＳ Ｐゴシック" pitchFamily="34" charset="-128"/>
              </a:rPr>
              <a:t>:</a:t>
            </a:r>
          </a:p>
          <a:p>
            <a:pPr lvl="1"/>
            <a:r>
              <a:rPr lang="en-GB" sz="2700" smtClean="0">
                <a:ea typeface="ＭＳ Ｐゴシック" pitchFamily="34" charset="-128"/>
              </a:rPr>
              <a:t>£9,000 fees / Redundancies in the sector</a:t>
            </a:r>
          </a:p>
          <a:p>
            <a:r>
              <a:rPr lang="en-GB" sz="2700" smtClean="0">
                <a:ea typeface="ＭＳ Ｐゴシック" pitchFamily="34" charset="-128"/>
              </a:rPr>
              <a:t>The </a:t>
            </a:r>
            <a:r>
              <a:rPr lang="en-GB" sz="2700" b="1" smtClean="0">
                <a:ea typeface="ＭＳ Ｐゴシック" pitchFamily="34" charset="-128"/>
              </a:rPr>
              <a:t>changing technical environment</a:t>
            </a:r>
            <a:r>
              <a:rPr lang="en-GB" sz="2700" smtClean="0">
                <a:ea typeface="ＭＳ Ｐゴシック" pitchFamily="34" charset="-128"/>
              </a:rPr>
              <a:t>:</a:t>
            </a:r>
          </a:p>
          <a:p>
            <a:pPr lvl="1"/>
            <a:r>
              <a:rPr lang="en-GB" sz="2700" smtClean="0">
                <a:ea typeface="ＭＳ Ｐゴシック" pitchFamily="34" charset="-128"/>
              </a:rPr>
              <a:t>Growth in use of Cloud services, mobile access, social media, open data, …</a:t>
            </a:r>
          </a:p>
          <a:p>
            <a:pPr lvl="1"/>
            <a:r>
              <a:rPr lang="en-GB" sz="2700" smtClean="0">
                <a:ea typeface="ＭＳ Ｐゴシック" pitchFamily="34" charset="-128"/>
              </a:rPr>
              <a:t>Are Web technologies now an off-the-shelf commodity?</a:t>
            </a:r>
          </a:p>
          <a:p>
            <a:r>
              <a:rPr lang="en-GB" sz="2700" smtClean="0">
                <a:ea typeface="ＭＳ Ｐゴシック" pitchFamily="34" charset="-128"/>
              </a:rPr>
              <a:t>The </a:t>
            </a:r>
            <a:r>
              <a:rPr lang="en-GB" sz="2700" b="1" smtClean="0">
                <a:ea typeface="ＭＳ Ｐゴシック" pitchFamily="34" charset="-128"/>
              </a:rPr>
              <a:t>specifics</a:t>
            </a:r>
            <a:r>
              <a:rPr lang="en-GB" sz="2700" smtClean="0">
                <a:ea typeface="ＭＳ Ｐゴシック" pitchFamily="34" charset="-128"/>
              </a:rPr>
              <a:t>:</a:t>
            </a:r>
          </a:p>
          <a:p>
            <a:pPr lvl="1"/>
            <a:r>
              <a:rPr lang="en-GB" sz="2700" smtClean="0">
                <a:ea typeface="ＭＳ Ｐゴシック" pitchFamily="34" charset="-128"/>
              </a:rPr>
              <a:t>Jisc decision to cease support for IWMW</a:t>
            </a:r>
          </a:p>
          <a:p>
            <a:pPr lvl="1"/>
            <a:r>
              <a:rPr lang="en-GB" sz="2700" smtClean="0">
                <a:ea typeface="ＭＳ Ｐゴシック" pitchFamily="34" charset="-128"/>
              </a:rPr>
              <a:t>Jisc’s core funding of UKOLN to cease</a:t>
            </a:r>
          </a:p>
          <a:p>
            <a:pPr lvl="1"/>
            <a:r>
              <a:rPr lang="en-GB" sz="2700" smtClean="0">
                <a:ea typeface="ＭＳ Ｐゴシック" pitchFamily="34" charset="-128"/>
              </a:rPr>
              <a:t>Large-scale redundancies at UKOLN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23F7395-8E6B-4154-918F-C844AF0A80AD}" type="slidenum">
              <a:rPr lang="en-US" sz="1200" smtClean="0"/>
              <a:pPr eaLnBrk="1" hangingPunct="1"/>
              <a:t>8</a:t>
            </a:fld>
            <a:endParaRPr lang="en-US" sz="12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IWMW History</a:t>
            </a: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A2CA11C-E17F-4C24-A298-9FC179FE4000}" type="slidenum">
              <a:rPr lang="en-US" sz="1200" smtClean="0"/>
              <a:pPr eaLnBrk="1" hangingPunct="1"/>
              <a:t>9</a:t>
            </a:fld>
            <a:endParaRPr lang="en-US" sz="1200" smtClean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1131888" y="1676400"/>
          <a:ext cx="5724525" cy="369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175"/>
                <a:gridCol w="1908175"/>
                <a:gridCol w="1908175"/>
              </a:tblGrid>
              <a:tr h="369888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</a:rPr>
                        <a:t>1997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3" marB="45603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tx1"/>
                          </a:solidFill>
                        </a:rPr>
                        <a:t>1998</a:t>
                      </a:r>
                    </a:p>
                  </a:txBody>
                  <a:tcPr marT="45603" marB="45603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tx1"/>
                          </a:solidFill>
                        </a:rPr>
                        <a:t>1999</a:t>
                      </a:r>
                    </a:p>
                  </a:txBody>
                  <a:tcPr marT="45603" marB="45603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254" name="TextBox 11"/>
          <p:cNvSpPr txBox="1">
            <a:spLocks noChangeArrowheads="1"/>
          </p:cNvSpPr>
          <p:nvPr/>
        </p:nvSpPr>
        <p:spPr bwMode="auto">
          <a:xfrm>
            <a:off x="1131888" y="1090613"/>
            <a:ext cx="18399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b="1"/>
              <a:t>Early Years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052638" y="2017713"/>
            <a:ext cx="0" cy="3476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10259" idx="0"/>
          </p:cNvCxnSpPr>
          <p:nvPr/>
        </p:nvCxnSpPr>
        <p:spPr>
          <a:xfrm>
            <a:off x="3978275" y="2017713"/>
            <a:ext cx="0" cy="9953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900738" y="2017713"/>
            <a:ext cx="0" cy="18383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8" name="TextBox 12"/>
          <p:cNvSpPr txBox="1">
            <a:spLocks noChangeArrowheads="1"/>
          </p:cNvSpPr>
          <p:nvPr/>
        </p:nvSpPr>
        <p:spPr bwMode="auto">
          <a:xfrm>
            <a:off x="1131888" y="2365375"/>
            <a:ext cx="2222500" cy="46196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/>
              <a:t>Launch at KCL</a:t>
            </a:r>
          </a:p>
        </p:txBody>
      </p:sp>
      <p:sp>
        <p:nvSpPr>
          <p:cNvPr id="10259" name="TextBox 13"/>
          <p:cNvSpPr txBox="1">
            <a:spLocks noChangeArrowheads="1"/>
          </p:cNvSpPr>
          <p:nvPr/>
        </p:nvSpPr>
        <p:spPr bwMode="auto">
          <a:xfrm>
            <a:off x="2987675" y="3013075"/>
            <a:ext cx="1981200" cy="46196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/>
              <a:t>IWMW brand</a:t>
            </a:r>
          </a:p>
        </p:txBody>
      </p:sp>
      <p:sp>
        <p:nvSpPr>
          <p:cNvPr id="10260" name="TextBox 14"/>
          <p:cNvSpPr txBox="1">
            <a:spLocks noChangeArrowheads="1"/>
          </p:cNvSpPr>
          <p:nvPr/>
        </p:nvSpPr>
        <p:spPr bwMode="auto">
          <a:xfrm>
            <a:off x="4165600" y="3711575"/>
            <a:ext cx="3832225" cy="193833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ja-JP" altLang="en-GB"/>
              <a:t>“</a:t>
            </a:r>
            <a:r>
              <a:rPr lang="en-GB" altLang="ja-JP" b="1" i="1"/>
              <a:t>Who will rid me of this troublesome beast?</a:t>
            </a:r>
            <a:r>
              <a:rPr lang="ja-JP" altLang="en-GB"/>
              <a:t>”</a:t>
            </a:r>
            <a:r>
              <a:rPr lang="en-GB" altLang="ja-JP"/>
              <a:t> </a:t>
            </a:r>
          </a:p>
          <a:p>
            <a:pPr eaLnBrk="1" hangingPunct="1"/>
            <a:r>
              <a:rPr lang="en-GB"/>
              <a:t>Professor John Slater, PVC Learning &amp; Teaching at University of Kent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KOLN-standard-slide-2004">
  <a:themeElements>
    <a:clrScheme name="UKOLN-standard-slide-2004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UKOLN-standard-slide-200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KOLN-standard-slide-2004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KOLN-standard-slide-2004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KOLN-standard-slide-2004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KOLN-standard-slide-2004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KOLN-standard-slide-2004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KOLN-standard-slide-2004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KOLN-standard-slide-2004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UKOLN-standard-slide-2004</Template>
  <TotalTime>15902</TotalTime>
  <Words>795</Words>
  <Application>Microsoft Office PowerPoint</Application>
  <PresentationFormat>On-screen Show (4:3)</PresentationFormat>
  <Paragraphs>227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UKOLN-standard-slide-2004</vt:lpstr>
      <vt:lpstr>Welcome to the Institutional Web Management Workshop 2013 “What Next?”</vt:lpstr>
      <vt:lpstr>Official Opening</vt:lpstr>
      <vt:lpstr>This year’s theme ….</vt:lpstr>
      <vt:lpstr>This year’s theme ….</vt:lpstr>
      <vt:lpstr>What Next? (Wed-Friday)</vt:lpstr>
      <vt:lpstr>What Next? (Wed-Friday)</vt:lpstr>
      <vt:lpstr>Map of  Bath</vt:lpstr>
      <vt:lpstr>What Next (after Friday!)</vt:lpstr>
      <vt:lpstr>IWMW History</vt:lpstr>
      <vt:lpstr>IWMW History</vt:lpstr>
      <vt:lpstr>IWMW History</vt:lpstr>
      <vt:lpstr>IWMW History</vt:lpstr>
      <vt:lpstr>IWMW History</vt:lpstr>
      <vt:lpstr>Yesterday, Today &amp; Tomorrow</vt:lpstr>
      <vt:lpstr>Who Provides IWMW?</vt:lpstr>
      <vt:lpstr>Participation From Outside</vt:lpstr>
      <vt:lpstr>PowerPoint Presentation</vt:lpstr>
      <vt:lpstr>IWMW is …  A shared service which enables the UK higher education sector to benefit from learning from shared experiences </vt:lpstr>
      <vt:lpstr>Opportunities &amp; Benefits</vt:lpstr>
      <vt:lpstr>Opportunities &amp; Benefits</vt:lpstr>
      <vt:lpstr>Future of IWMW </vt:lpstr>
      <vt:lpstr>Over to You!</vt:lpstr>
      <vt:lpstr>Thanks to Our Sponsors</vt:lpstr>
      <vt:lpstr>Let IWMW 2013 Begin!</vt:lpstr>
    </vt:vector>
  </TitlesOfParts>
  <Company>UKOLN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IWMW 2011 Welcome</dc:title>
  <dc:creator>Brian Kelly</dc:creator>
  <cp:lastModifiedBy>ulpc-bk</cp:lastModifiedBy>
  <cp:revision>566</cp:revision>
  <cp:lastPrinted>2013-06-25T12:43:55Z</cp:lastPrinted>
  <dcterms:created xsi:type="dcterms:W3CDTF">2005-06-06T15:31:10Z</dcterms:created>
  <dcterms:modified xsi:type="dcterms:W3CDTF">2013-06-25T15:46:26Z</dcterms:modified>
</cp:coreProperties>
</file>